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webp" ContentType="image/webp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embedTrueTypeFonts="1" saveSubsetFonts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x="14630400" cy="8229600"/>
  <p:notesSz cx="8229600" cy="14630400"/>
  <p:embeddedFontLst>
    <p:embeddedFont>
      <p:font typeface="Alexandria Semi Bold" pitchFamily="0" charset="0"/>
      <p:regular r:id="rId11"/>
      <p:bold r:id="rId12"/>
      <p:italic r:id="rId13"/>
      <p:boldItalic r:id="rId14"/>
    </p:embeddedFont>
    <p:embeddedFont>
      <p:font typeface="Sora Light" pitchFamily="0" charset="0"/>
      <p:regular r:id="rId15"/>
      <p:bold r:id="rId16"/>
      <p:italic r:id="rId17"/>
      <p:boldItalic r:id="rId18"/>
    </p:embeddedFont>
  </p:embeddedFontLst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772014118" val="1230" revOS="4"/>
      <pr:smFileRevision xmlns:pr="smNativeData" xmlns="smNativeData" dt="1772014118" val="101"/>
      <pr:guideOptions xmlns:pr="smNativeData" xmlns="smNativeData" dt="1772014118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 snapToObjects="1">
      <p:cViewPr varScale="1">
        <p:scale>
          <a:sx n="51" d="100"/>
          <a:sy n="51" d="100"/>
        </p:scale>
        <p:origin x="2160" y="260"/>
      </p:cViewPr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1" d="100"/>
        <a:sy n="11" d="100"/>
      </p:scale>
      <p:origin x="0" y="0"/>
    </p:cViewPr>
  </p:sorterViewPr>
  <p:notesViewPr>
    <p:cSldViewPr snapToGrid="0" snapToObjects="1">
      <p:cViewPr>
        <p:scale>
          <a:sx n="51" d="100"/>
          <a:sy n="51" d="100"/>
        </p:scale>
        <p:origin x="2160" y="260"/>
      </p:cViewPr>
    </p:cSldViewPr>
  </p:notesViewPr>
  <p:gridSpacing cx="78028800" cy="7802880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image1.png>
</file>

<file path=ppt/media/image2.png>
</file>

<file path=ppt/media/image3.svg>
</file>

<file path=ppt/media/image4.sv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BIEgAA0wIAABAAAAAmAAAACAAAAD+PAAAAAAAA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l">
              <a:defRPr sz="1200" cap="none"/>
            </a:lvl1pPr>
          </a:lstStyle>
          <a:p>
            <a:pPr/>
          </a:p>
        </p:txBody>
      </p:sp>
      <p:sp>
        <p:nvSpPr>
          <p:cNvPr id="3" name="Date Placeholder 2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AAAAAAuKgAA0wIAABAAAAAmAAAACAAAAD+PAAAAAAAA"/>
              </a:ext>
            </a:extLst>
          </p:cNvSpPr>
          <p:nvPr>
            <p:ph type="dt" idx="10"/>
          </p:nvPr>
        </p:nvSpPr>
        <p:spPr>
          <a:xfrm>
            <a:off x="388493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r">
              <a:defRPr sz="1200" cap="none"/>
            </a:lvl1pPr>
          </a:lstStyle>
          <a:p>
            <a:pPr/>
            <a:fld id="{056337AE-E0E8-36C1-A6DB-169479955043}" type="datetime1">
              <a:t>7/23/19</a:t>
            </a:fld>
          </a:p>
        </p:txBody>
      </p:sp>
      <p:sp>
        <p:nvSpPr>
          <p:cNvPr id="4" name="Slide Image Placeholder 3"/>
          <p:cNvSpPr>
            <a:spLocks noGrp="1" noChangeArrowheads="1"/>
            <a:extLst>
              <a:ext uri="smNativeData">
                <pr:smNativeData xmlns:pr="smNativeData" xmlns="smNativeData" val="SMDATA_15_JsqeaR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L8PAAD/HwAA"/>
              </a:ext>
            </a:extLst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/>
            <a:endParaRPr lang="en-us" cap="none"/>
          </a:p>
        </p:txBody>
      </p:sp>
      <p:sp>
        <p:nvSpPr>
          <p:cNvPr id="5" name="Notes Placeholder 4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D8PAAD/HwAA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/>
            <a:r>
              <a:rPr lang="en-us" cap="none"/>
              <a:t>Click to edit Master text styles</a:t>
            </a:r>
            <a:endParaRPr lang="en-us" cap="none"/>
          </a:p>
          <a:p>
            <a:pPr lvl="1"/>
            <a:r>
              <a:rPr lang="en-us" cap="none"/>
              <a:t>Second level</a:t>
            </a:r>
            <a:endParaRPr lang="en-us" cap="none"/>
          </a:p>
          <a:p>
            <a:pPr lvl="2"/>
            <a:r>
              <a:rPr lang="en-us" cap="none"/>
              <a:t>Third level</a:t>
            </a:r>
            <a:endParaRPr lang="en-us" cap="none"/>
          </a:p>
          <a:p>
            <a:pPr lvl="3"/>
            <a:r>
              <a:rPr lang="en-us" cap="none"/>
              <a:t>Fourth level</a:t>
            </a:r>
            <a:endParaRPr lang="en-us" cap="none"/>
          </a:p>
          <a:p>
            <a:pPr lvl="4"/>
            <a:r>
              <a:rPr lang="en-us" cap="none"/>
              <a:t>Fifth level</a:t>
            </a:r>
            <a:endParaRPr lang="en-us" cap="none"/>
          </a:p>
        </p:txBody>
      </p:sp>
      <p:sp>
        <p:nvSpPr>
          <p:cNvPr id="6" name="Footer Placeholder 5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G41AABIEgAAQDgAABAAAAAmAAAACAAAAL+PAAD/HwAA"/>
              </a:ext>
            </a:extLst>
          </p:cNvSpPr>
          <p:nvPr>
            <p:ph type="ftr" sz="quarter" idx="11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sz="1200" cap="none"/>
            </a:lvl1pPr>
          </a:lstStyle>
          <a:p>
            <a:pPr/>
          </a:p>
        </p:txBody>
      </p:sp>
      <p:sp>
        <p:nvSpPr>
          <p:cNvPr id="7" name="Slide Number Placeholder 6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L+PAAD/Hw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r">
              <a:defRPr sz="1200" cap="none"/>
            </a:lvl1pPr>
          </a:lstStyle>
          <a:p>
            <a:pPr/>
            <a:fld id="{056342F6-B8E8-36B4-A6DB-4EE10C95501B}" type="slidenum"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200" b="0" i="0" u="none" strike="noStrike" kern="1" cap="none" spc="0" baseline="0">
        <a:solidFill>
          <a:schemeClr val="tx1"/>
        </a:solidFill>
        <a:effectLst/>
        <a:latin typeface="Calibri" pitchFamily="2" charset="0"/>
        <a:ea typeface="Calibri" pitchFamily="2" charset="0"/>
        <a:cs typeface="Calibri" pitchFamily="2" charset="0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Relationship Id="rId3" Type="http://schemas.openxmlformats.org/officeDocument/2006/relationships/themeOverride" Target="../theme/themeOverride1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Relationship Id="rId3" Type="http://schemas.openxmlformats.org/officeDocument/2006/relationships/themeOverride" Target="../theme/themeOverride2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Relationship Id="rId3" Type="http://schemas.openxmlformats.org/officeDocument/2006/relationships/themeOverride" Target="../theme/themeOverride3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themeOverride" Target="../theme/themeOverride4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JsqeaR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056323A7-E9E8-36D5-A6DB-1F806D95504A}" type="slidenum"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JsqeaR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Ba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0563166B-25E8-36E0-A6DB-D3B558955086}" type="slidenum">
              <a:rPr lang="en-us" cap="none"/>
              <a:t>2</a:t>
            </a:fld>
            <a:endParaRPr lang="en-us"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JsqeaR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056352EA-A4E8-36A4-A6DB-52F11C955007}" type="slidenum">
              <a:rPr lang="en-us" cap="none"/>
              <a:t>3</a:t>
            </a:fld>
            <a:endParaRPr lang="en-us"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ChangeArrowheads="1"/>
            <a:extLst>
              <a:ext uri="smNativeData">
                <pr:smNativeData xmlns:pr="smNativeData" xmlns="smNativeData" val="SMDATA_15_JsqeaRMAAAAlAAAAZAAAAC0AAAAAkAAAAEgAAACQAAAASAAAAAAAAAAB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/>
            <a:endParaRPr lang="en-us" cap="none"/>
          </a:p>
        </p:txBody>
      </p:sp>
      <p:sp>
        <p:nvSpPr>
          <p:cNvPr id="4" name="Slide Number Placeholder 3"/>
          <p:cNvSpPr>
            <a:spLocks noGrp="1" noChangeArrowheads="1"/>
            <a:extLst>
              <a:ext uri="smNativeData">
                <pr:smNativeData xmlns:pr="smNativeData" xmlns="smNativeData" val="SMDATA_15_JsqeaRMAAAAlAAAAZAAAAA0AAAAAkAAAAEgAAACQAAAASAAAAAAAAAAC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/>
            <a:fld id="{05633164-2AE8-36C7-A6DB-DC927F955089}" type="slidenum">
              <a:rPr lang="en-us" cap="none"/>
              <a:t>4</a:t>
            </a:fld>
            <a:endParaRPr lang="en-us" cap="non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DEFAU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5+75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My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5+75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//r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r6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  <a:effectLst/>
        </p:spPr>
      </p:sp>
      <p:pic>
        <p:nvPicPr>
          <p:cNvPr id="4" name="Image 0" descr="preencoded.png">
            <a:hlinkClick r:id="rId2"/>
          </p:cNvPr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PtOAACsLwAAlFkAADQ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2839065" y="7749540"/>
            <a:ext cx="1722755" cy="4114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5+75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5+75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//r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r6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  <a:effectLst/>
        </p:spPr>
      </p:sp>
      <p:pic>
        <p:nvPicPr>
          <p:cNvPr id="4" name="Image 0" descr="preencoded.png">
            <a:hlinkClick r:id="rId2"/>
          </p:cNvPr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PtOAACsLwAAlFkAADQ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2839065" y="7749540"/>
            <a:ext cx="1722755" cy="4114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5+75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5+75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//r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r6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  <a:effectLst/>
        </p:spPr>
      </p:sp>
      <p:pic>
        <p:nvPicPr>
          <p:cNvPr id="4" name="Image 0" descr="preencoded.png">
            <a:hlinkClick r:id="rId2"/>
          </p:cNvPr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PtOAACsLwAAlFkAADQ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2839065" y="7749540"/>
            <a:ext cx="1722755" cy="4114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5+75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5+75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>
            <a:noFill/>
          </a:ln>
          <a:effectLst/>
        </p:spPr>
      </p:sp>
      <p:sp>
        <p:nvSpPr>
          <p:cNvPr id="3" name="Shape 1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//r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r6AP///wEAAAAAAAAAAAAAAAAAAAAAAAAAAAAAAAAAAAAAAAAAAAAAAAB/f38A5+bmA8zMzADAwP8Af39/AAAAAAAAAAAAAAAAAAAAAAAAAAAAIQAAABgAAAAUAAAAAAAAAAAAAAAAWgAAoDIAABAAAAAmAAAACAAAAP//////////"/>
              </a:ext>
            </a:extLst>
          </p:cNvSpPr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>
            <a:noFill/>
          </a:ln>
          <a:effectLst/>
        </p:spPr>
      </p:sp>
      <p:pic>
        <p:nvPicPr>
          <p:cNvPr id="4" name="Image 0" descr="preencoded.png">
            <a:hlinkClick r:id="rId2"/>
          </p:cNvPr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PtOAACsLwAAlFkAADQ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2839065" y="7749540"/>
            <a:ext cx="1722755" cy="4114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cap="none" spc="0" baseline="0">
          <a:solidFill>
            <a:schemeClr val="tx1"/>
          </a:solidFill>
          <a:effectLst/>
          <a:latin typeface="Calibri Light" pitchFamily="2" charset="0"/>
          <a:ea typeface="Calibri Light" pitchFamily="2" charset="0"/>
          <a:cs typeface="Calibri Light" pitchFamily="2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titleStyle>
    <p:bodyStyle>
      <a:lvl1pPr marL="342900" marR="0" indent="-3429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32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–"/>
        <a:tabLst/>
        <a:defRPr sz="2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4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–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»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5146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9718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429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886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itchFamily="2" charset="0"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svg"/><Relationship Id="rId5" Type="http://schemas.openxmlformats.org/officeDocument/2006/relationships/image" Target="../media/image4.svg"/><Relationship Id="rId6" Type="http://schemas.openxmlformats.org/officeDocument/2006/relationships/image" Target="../media/image5.sv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JsqeaRMAAAAlAAAAZQAAAA0AAAAAkAAAAEgAAACQAAAASAAAAAAAAAAAAAAAAAAAAAEAAABQAAAATpfFxObj1j8AAAAAAADwvwAAAAAAAOA/AAAAAAAA4D8AAAAAAADgPwAAAAAAAOA/AAAAAAAA4D8AAAAAAADgPwAAAAAAAOA/AAAAAAAA4D8CAAAAjAAAAAEAAAAAAAAA1dz2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dz2AP///wEAAAAAAAAAAAAAAAAAAAAAAAAAAAAAAAAAAAAAAAAAAAAAAAB/f38A5+bmA8zMzADAwP8Af39/AAAAAAAAAAAAAAAAAAAAAAAAAAAAIQAAABgAAAAUAAAAqgQAAPkEAAC6DgAAegcAABAAAAAmAAAACAAAAP//////////"/>
              </a:ext>
            </a:extLst>
          </p:cNvSpPr>
          <p:nvPr/>
        </p:nvSpPr>
        <p:spPr>
          <a:xfrm>
            <a:off x="758190" y="808355"/>
            <a:ext cx="1635760" cy="407035"/>
          </a:xfrm>
          <a:prstGeom prst="roundRect">
            <a:avLst>
              <a:gd name="adj" fmla="val 17883"/>
            </a:avLst>
          </a:prstGeom>
          <a:solidFill>
            <a:srgbClr val="D5DCF6"/>
          </a:solidFill>
          <a:ln>
            <a:noFill/>
          </a:ln>
          <a:effectLst/>
        </p:spPr>
      </p:sp>
      <p:sp>
        <p:nvSpPr>
          <p:cNvPr id="3" name="Text 1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dwUAAF8FAADtDQAAFAcAABAgAAAmAAAACAAAAP//////////"/>
              </a:ext>
            </a:extLst>
          </p:cNvSpPr>
          <p:nvPr/>
        </p:nvSpPr>
        <p:spPr>
          <a:xfrm>
            <a:off x="888365" y="873125"/>
            <a:ext cx="1375410" cy="2774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OBSERVABILITÉ</a:t>
            </a:r>
            <a:endParaRPr lang="en-us" sz="1350" cap="none"/>
          </a:p>
        </p:txBody>
      </p:sp>
      <p:sp>
        <p:nvSpPr>
          <p:cNvPr id="4" name="Shape 2"/>
          <p:cNvSpPr>
            <a:extLst>
              <a:ext uri="smNativeData">
                <pr:smNativeData xmlns:pr="smNativeData" xmlns="smNativeData" val="SMDATA_15_JsqeaRMAAAAlAAAAZQAAAA0AAAAAkAAAAEgAAACQAAAASAAAAAAAAAAAAAAAAAAAAAEAAABQAAAAcQM+P4wQ1j8AAAAAAADwv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ote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otegB/f38A5+bmA8zMzADAwP8Af39/AAAAAAAAAAAAAAAAAAAAAAAAAAAAIQAAABgAAAAUAAAAZA8AAO0EAACJGgAAhgcAABAAAAAmAAAACAAAAP//////////"/>
              </a:ext>
            </a:extLst>
          </p:cNvSpPr>
          <p:nvPr/>
        </p:nvSpPr>
        <p:spPr>
          <a:xfrm>
            <a:off x="2501900" y="800735"/>
            <a:ext cx="1811655" cy="422275"/>
          </a:xfrm>
          <a:prstGeom prst="roundRect">
            <a:avLst>
              <a:gd name="adj" fmla="val 17238"/>
            </a:avLst>
          </a:prstGeom>
          <a:noFill/>
          <a:ln w="7620" cap="flat" cmpd="sng" algn="ctr">
            <a:solidFill>
              <a:srgbClr val="1A2D7A"/>
            </a:solidFill>
            <a:prstDash val="solid"/>
            <a:headEnd type="none"/>
            <a:tailEnd type="none"/>
          </a:ln>
          <a:effectLst/>
        </p:spPr>
      </p:sp>
      <p:sp>
        <p:nvSpPr>
          <p:cNvPr id="5" name="Text 3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RAAAF8FAACxGQAAFAcAABAgAAAmAAAACAAAAP//////////"/>
              </a:ext>
            </a:extLst>
          </p:cNvSpPr>
          <p:nvPr/>
        </p:nvSpPr>
        <p:spPr>
          <a:xfrm>
            <a:off x="2639695" y="873125"/>
            <a:ext cx="1536700" cy="2774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cap="none">
                <a:solidFill>
                  <a:srgbClr val="1A2D7A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FONDAMENTAUX</a:t>
            </a:r>
            <a:endParaRPr lang="en-us" sz="1350" cap="none"/>
          </a:p>
        </p:txBody>
      </p:sp>
      <p:sp>
        <p:nvSpPr>
          <p:cNvPr id="6" name="Text 4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gQAAA8IAABWVQAA0xAAABAAAAAmAAAACAAAAP//////////"/>
              </a:ext>
            </a:extLst>
          </p:cNvSpPr>
          <p:nvPr/>
        </p:nvSpPr>
        <p:spPr>
          <a:xfrm>
            <a:off x="758190" y="1310005"/>
            <a:ext cx="13114020" cy="14249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cap="none">
                <a:solidFill>
                  <a:srgbClr val="1F1E1E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Introduction à l'Observabilité et à l'Instrumentation</a:t>
            </a:r>
            <a:endParaRPr lang="en-us" sz="4450" cap="none"/>
          </a:p>
        </p:txBody>
      </p:sp>
      <p:sp>
        <p:nvSpPr>
          <p:cNvPr id="7" name="Text 5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gQAANMSAABWVQAAFxcAABAAAAAmAAAACAAAAP//////////"/>
              </a:ext>
            </a:extLst>
          </p:cNvSpPr>
          <p:nvPr/>
        </p:nvSpPr>
        <p:spPr>
          <a:xfrm>
            <a:off x="758190" y="3060065"/>
            <a:ext cx="13114020" cy="6934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Comprendre un système complexe ne se fait plus en lisant son code source, mais en analysant les </a:t>
            </a:r>
            <a:r>
              <a:rPr lang="en-us" sz="1700" b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signaux qu'il émet : traces, métriques et logs. C'est le principe fondamental de l'observabilité.</a:t>
            </a:r>
            <a:endParaRPr lang="en-us" sz="1700" b="1" cap="none">
              <a:solidFill>
                <a:srgbClr val="3B3535"/>
              </a:solidFill>
              <a:latin typeface="Sora Light" pitchFamily="0" charset="0"/>
              <a:ea typeface="Sora Light" pitchFamily="0" charset="0"/>
              <a:cs typeface="Sora Light" pitchFamily="0" charset="0"/>
            </a:endParaRPr>
          </a:p>
        </p:txBody>
      </p:sp>
      <p:sp>
        <p:nvSpPr>
          <p:cNvPr id="8" name="Shape 6"/>
          <p:cNvSpPr>
            <a:extLst>
              <a:ext uri="smNativeData">
                <pr:smNativeData xmlns:pr="smNativeData" xmlns="smNativeData" val="SMDATA_15_JsqeaRMAAAAlAAAAZQAAAA0AAAAAkAAAAEgAAACQAAAASAAAAAAAAAAAAAAAAAAAAAEAAABQAAAAdonqrYGtsj8AAAAAAADwvwAAAAAAAOA/AAAAAAAA4D8AAAAAAADgPwAAAAAAAOA/AAAAAAAA4D8AAAAAAADgPwAAAAAAAOA/AAAAAAAA4D8CAAAAjAAAAAEAAAAAAAAA1dz2AP///wgAAAAAAAAAAAAAAAAAAAAAAAAAAAAAAAAAAAAAeAAAAAEAAABAAAAAAAAAAAAAAABaAAAAAAAAAAAAAAAAAAAAAAAAAAAAAAAAAAAAAAAAAAAAAAAAAAAAAAAAAAAAAAAAAAAAAAAAAAAAAAAAAAAAAAAAAAAAAAAAAAAAFAAAADwAAAABAAAAAAAAALvC3A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dz2AP///wEAAAAAAAAAAAAAAAAAAAAAAAAAAAAAAAAAAAAAAAAAALvC3AB/f38A5+bmA8zMzADAwP8Af39/AAAAAAAAAAAAAAAAAAAAAAAAAAAAIQAAABgAAAAUAAAAqgQAAJcYAACrHgAA7ycAABAAAAAmAAAACAAAAP//////////"/>
              </a:ext>
            </a:extLst>
          </p:cNvSpPr>
          <p:nvPr/>
        </p:nvSpPr>
        <p:spPr>
          <a:xfrm>
            <a:off x="758190" y="3997325"/>
            <a:ext cx="4227195" cy="2494280"/>
          </a:xfrm>
          <a:prstGeom prst="roundRect">
            <a:avLst>
              <a:gd name="adj" fmla="val 3648"/>
            </a:avLst>
          </a:prstGeom>
          <a:solidFill>
            <a:srgbClr val="D5DCF6"/>
          </a:solidFill>
          <a:ln w="7620" cap="flat" cmpd="sng" algn="ctr">
            <a:solidFill>
              <a:srgbClr val="BBC2DC"/>
            </a:solidFill>
            <a:prstDash val="solid"/>
            <a:headEnd type="none"/>
            <a:tailEnd type="none"/>
          </a:ln>
          <a:effectLst/>
        </p:spPr>
      </p:sp>
      <p:sp>
        <p:nvSpPr>
          <p:cNvPr id="9" name="Shape 7"/>
          <p:cNvSpPr>
            <a:extLst>
              <a:ext uri="smNativeData">
                <pr:smNativeData xmlns:pr="smNativeData" xmlns="smNativeData" val="SMDATA_15_JsqeaRMAAAAlAAAAZQAAAA0AAAAAkAAAAEgAAACQAAAASAAAAAAAAAAAAAAAAAAAAAEAAABQAAAA/Z/DfHmVcUAAAAAAAADwv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CwYAAPgZAAALCgAA9x0AABAAAAAmAAAACAAAAP//////////"/>
              </a:ext>
            </a:extLst>
          </p:cNvSpPr>
          <p:nvPr/>
        </p:nvSpPr>
        <p:spPr>
          <a:xfrm>
            <a:off x="982345" y="4221480"/>
            <a:ext cx="650240" cy="649605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>
            <a:noFill/>
          </a:ln>
          <a:effectLst/>
        </p:spPr>
      </p:sp>
      <p:pic>
        <p:nvPicPr>
          <p:cNvPr id="10" name="Image 0" descr="preencoded.png"/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CkgcS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CUHAAARGwAA8QgAAN4cAAAQAAAAJgAAAAgAAAD//////////w==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1415" y="4399915"/>
            <a:ext cx="292100" cy="2927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" name="Text 8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wYAAEwfAACVFwAAfSEAABAgAAAmAAAACAAAAP//////////"/>
              </a:ext>
            </a:extLst>
          </p:cNvSpPr>
          <p:nvPr/>
        </p:nvSpPr>
        <p:spPr>
          <a:xfrm>
            <a:off x="982345" y="5087620"/>
            <a:ext cx="2851150" cy="3562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Traces</a:t>
            </a:r>
            <a:endParaRPr lang="en-us" sz="2200" cap="none"/>
          </a:p>
        </p:txBody>
      </p:sp>
      <p:sp>
        <p:nvSpPr>
          <p:cNvPr id="12" name="Text 9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CwYAAEoiAABKHQAAjiYAABAAAAAmAAAACAAAAP//////////"/>
              </a:ext>
            </a:extLst>
          </p:cNvSpPr>
          <p:nvPr/>
        </p:nvSpPr>
        <p:spPr>
          <a:xfrm>
            <a:off x="982345" y="5574030"/>
            <a:ext cx="3778885" cy="6934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Suivent le parcours d'une requête à travers les services distribués</a:t>
            </a:r>
            <a:endParaRPr lang="en-us" sz="1700" cap="none"/>
          </a:p>
        </p:txBody>
      </p:sp>
      <p:sp>
        <p:nvSpPr>
          <p:cNvPr id="13" name="Shape 10"/>
          <p:cNvSpPr>
            <a:extLst>
              <a:ext uri="smNativeData">
                <pr:smNativeData xmlns:pr="smNativeData" xmlns="smNativeData" val="SMDATA_15_JsqeaRMAAAAlAAAAZQAAAA0AAAAAkAAAAEgAAACQAAAASAAAAAAAAAAAAAAAAAAAAAEAAABQAAAAdonqrYGtsj8AAAAAAADwvwAAAAAAAOA/AAAAAAAA4D8AAAAAAADgPwAAAAAAAOA/AAAAAAAA4D8AAAAAAADgPwAAAAAAAOA/AAAAAAAA4D8CAAAAjAAAAAEAAAAAAAAA1dz2AP///wgAAAAAAAAAAAAAAAAAAAAAAAAAAAAAAAAAAAAAeAAAAAEAAABAAAAAAAAAAAAAAABaAAAAAAAAAAAAAAAAAAAAAAAAAAAAAAAAAAAAAAAAAAAAAAAAAAAAAAAAAAAAAAAAAAAAAAAAAAAAAAAAAAAAAAAAAAAAAAAAAAAAFAAAADwAAAABAAAAAAAAALvC3A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dz2AP///wEAAAAAAAAAAAAAAAAAAAAAAAAAAAAAAAAAAAAAAAAAALvC3AB/f38A5+bmA8zMzADAwP8Af39/AAAAAAAAAAAAAAAAAAAAAAAAAAAAIQAAABgAAAAUAAAAACAAAJcYAAAAOgAA7ycAABAAAAAmAAAACAAAAP//////////"/>
              </a:ext>
            </a:extLst>
          </p:cNvSpPr>
          <p:nvPr/>
        </p:nvSpPr>
        <p:spPr>
          <a:xfrm>
            <a:off x="5201920" y="3997325"/>
            <a:ext cx="4226560" cy="2494280"/>
          </a:xfrm>
          <a:prstGeom prst="roundRect">
            <a:avLst>
              <a:gd name="adj" fmla="val 3648"/>
            </a:avLst>
          </a:prstGeom>
          <a:solidFill>
            <a:srgbClr val="D5DCF6"/>
          </a:solidFill>
          <a:ln w="7620" cap="flat" cmpd="sng" algn="ctr">
            <a:solidFill>
              <a:srgbClr val="BBC2DC"/>
            </a:solidFill>
            <a:prstDash val="solid"/>
            <a:headEnd type="none"/>
            <a:tailEnd type="none"/>
          </a:ln>
          <a:effectLst/>
        </p:spPr>
      </p:sp>
      <p:sp>
        <p:nvSpPr>
          <p:cNvPr id="14" name="Shape 11"/>
          <p:cNvSpPr>
            <a:extLst>
              <a:ext uri="smNativeData">
                <pr:smNativeData xmlns:pr="smNativeData" xmlns="smNativeData" val="SMDATA_15_JsqeaRMAAAAlAAAAZQAAAA0AAAAAkAAAAEgAAACQAAAASAAAAAAAAAAAAAAAAAAAAAEAAABQAAAA/Z/DfHmVcUAAAAAAAADwv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YSEAAPgZAABgJQAA9x0AABAAAAAmAAAACAAAAP//////////"/>
              </a:ext>
            </a:extLst>
          </p:cNvSpPr>
          <p:nvPr/>
        </p:nvSpPr>
        <p:spPr>
          <a:xfrm>
            <a:off x="5426075" y="4221480"/>
            <a:ext cx="649605" cy="649605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>
            <a:noFill/>
          </a:ln>
          <a:effectLst/>
        </p:spPr>
      </p:sp>
      <p:pic>
        <p:nvPicPr>
          <p:cNvPr id="15" name="Image 1" descr="preencoded.png"/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B0b3At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HoiAAARGwAARyQAAN4cAAAQAAAAJgAAAAgAAAD//////////w==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04510" y="4399915"/>
            <a:ext cx="292735" cy="2927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6" name="Text 12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SEAAEwfAADqMgAAfSEAABAgAAAmAAAACAAAAP//////////"/>
              </a:ext>
            </a:extLst>
          </p:cNvSpPr>
          <p:nvPr/>
        </p:nvSpPr>
        <p:spPr>
          <a:xfrm>
            <a:off x="5426075" y="5087620"/>
            <a:ext cx="2850515" cy="3562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Métriques</a:t>
            </a:r>
            <a:endParaRPr lang="en-us" sz="2200" cap="none"/>
          </a:p>
        </p:txBody>
      </p:sp>
      <p:sp>
        <p:nvSpPr>
          <p:cNvPr id="17" name="Text 13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SEAAEoiAACfOAAAjiYAABAAAAAmAAAACAAAAP//////////"/>
              </a:ext>
            </a:extLst>
          </p:cNvSpPr>
          <p:nvPr/>
        </p:nvSpPr>
        <p:spPr>
          <a:xfrm>
            <a:off x="5426075" y="5574030"/>
            <a:ext cx="3778250" cy="6934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Mesurent les performances : latence, débit, taux d'erreur</a:t>
            </a:r>
            <a:endParaRPr lang="en-us" sz="1700" cap="none"/>
          </a:p>
        </p:txBody>
      </p:sp>
      <p:sp>
        <p:nvSpPr>
          <p:cNvPr id="18" name="Shape 14"/>
          <p:cNvSpPr>
            <a:extLst>
              <a:ext uri="smNativeData">
                <pr:smNativeData xmlns:pr="smNativeData" xmlns="smNativeData" val="SMDATA_15_JsqeaRMAAAAlAAAAZQAAAA0AAAAAkAAAAEgAAACQAAAASAAAAAAAAAAAAAAAAAAAAAEAAABQAAAAdonqrYGtsj8AAAAAAADwvwAAAAAAAOA/AAAAAAAA4D8AAAAAAADgPwAAAAAAAOA/AAAAAAAA4D8AAAAAAADgPwAAAAAAAOA/AAAAAAAA4D8CAAAAjAAAAAEAAAAAAAAA1dz2AP///wgAAAAAAAAAAAAAAAAAAAAAAAAAAAAAAAAAAAAAeAAAAAEAAABAAAAAAAAAAAAAAABaAAAAAAAAAAAAAAAAAAAAAAAAAAAAAAAAAAAAAAAAAAAAAAAAAAAAAAAAAAAAAAAAAAAAAAAAAAAAAAAAAAAAAAAAAAAAAAAAAAAAFAAAADwAAAABAAAAAAAAALvC3A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dz2AP///wEAAAAAAAAAAAAAAAAAAAAAAAAAAAAAAAAAAAAAAAAAALvC3AB/f38A5+bmA8zMzADAwP8Af39/AAAAAAAAAAAAAAAAAAAAAAAAAAAAIQAAABgAAAAUAAAAVTsAAJcYAABWVQAA7ycAABAAAAAmAAAACAAAAP//////////"/>
              </a:ext>
            </a:extLst>
          </p:cNvSpPr>
          <p:nvPr/>
        </p:nvSpPr>
        <p:spPr>
          <a:xfrm>
            <a:off x="9645015" y="3997325"/>
            <a:ext cx="4227195" cy="2494280"/>
          </a:xfrm>
          <a:prstGeom prst="roundRect">
            <a:avLst>
              <a:gd name="adj" fmla="val 3648"/>
            </a:avLst>
          </a:prstGeom>
          <a:solidFill>
            <a:srgbClr val="D5DCF6"/>
          </a:solidFill>
          <a:ln w="7620" cap="flat" cmpd="sng" algn="ctr">
            <a:solidFill>
              <a:srgbClr val="BBC2DC"/>
            </a:solidFill>
            <a:prstDash val="solid"/>
            <a:headEnd type="none"/>
            <a:tailEnd type="none"/>
          </a:ln>
          <a:effectLst/>
        </p:spPr>
      </p:sp>
      <p:sp>
        <p:nvSpPr>
          <p:cNvPr id="19" name="Shape 15"/>
          <p:cNvSpPr>
            <a:extLst>
              <a:ext uri="smNativeData">
                <pr:smNativeData xmlns:pr="smNativeData" xmlns="smNativeData" val="SMDATA_15_JsqeaRMAAAAlAAAAZQAAAA0AAAAAkAAAAEgAAACQAAAASAAAAAAAAAAAAAAAAAAAAAEAAABQAAAA/Z/DfHmVcUAAAAAAAADwv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tjwAAPgZAAC2QAAA9x0AABAAAAAmAAAACAAAAP//////////"/>
              </a:ext>
            </a:extLst>
          </p:cNvSpPr>
          <p:nvPr/>
        </p:nvSpPr>
        <p:spPr>
          <a:xfrm>
            <a:off x="9869170" y="4221480"/>
            <a:ext cx="650240" cy="649605"/>
          </a:xfrm>
          <a:prstGeom prst="roundRect">
            <a:avLst>
              <a:gd name="adj" fmla="val 14067108"/>
            </a:avLst>
          </a:prstGeom>
          <a:solidFill>
            <a:srgbClr val="1A2D7A"/>
          </a:solidFill>
          <a:ln>
            <a:noFill/>
          </a:ln>
          <a:effectLst/>
        </p:spPr>
      </p:sp>
      <p:pic>
        <p:nvPicPr>
          <p:cNvPr id="20" name="Image 2" descr="preencoded.png"/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CkgcS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NA9AAARGwAAnD8AAN4cAAAQAAAAJgAAAAgAAAD//////////w==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48240" y="4399915"/>
            <a:ext cx="292100" cy="2927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1" name="Text 16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tjwAAEwfAABATgAAfSEAABAgAAAmAAAACAAAAP//////////"/>
              </a:ext>
            </a:extLst>
          </p:cNvSpPr>
          <p:nvPr/>
        </p:nvSpPr>
        <p:spPr>
          <a:xfrm>
            <a:off x="9869170" y="5087620"/>
            <a:ext cx="2851150" cy="3562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Logs</a:t>
            </a:r>
            <a:endParaRPr lang="en-us" sz="2200" cap="none"/>
          </a:p>
        </p:txBody>
      </p:sp>
      <p:sp>
        <p:nvSpPr>
          <p:cNvPr id="22" name="Text 17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tjwAAEoiAAD1UwAAjiYAABAAAAAmAAAACAAAAP//////////"/>
              </a:ext>
            </a:extLst>
          </p:cNvSpPr>
          <p:nvPr/>
        </p:nvSpPr>
        <p:spPr>
          <a:xfrm>
            <a:off x="9869170" y="5574030"/>
            <a:ext cx="3778885" cy="6934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Enregistrent les événements discrets et contextuels du système</a:t>
            </a:r>
            <a:endParaRPr lang="en-us" sz="1700" cap="none"/>
          </a:p>
        </p:txBody>
      </p:sp>
      <p:sp>
        <p:nvSpPr>
          <p:cNvPr id="23" name="Text 18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gQAAG8pAABWVQAAsy0AABAAAAAmAAAACAAAAP//////////"/>
              </a:ext>
            </a:extLst>
          </p:cNvSpPr>
          <p:nvPr/>
        </p:nvSpPr>
        <p:spPr>
          <a:xfrm>
            <a:off x="758190" y="6735445"/>
            <a:ext cx="13114020" cy="6934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L'</a:t>
            </a:r>
            <a:r>
              <a:rPr lang="en-us" sz="1700" b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instrumentation permet de collecter ces signaux automatiquement, avec un objectif clair : pouvoir répondre à </a:t>
            </a:r>
            <a:r>
              <a:rPr lang="en-us" sz="1700" b="1" i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« Pourquoi ce comportement ? » sans connaître le code interne.</a:t>
            </a:r>
            <a:endParaRPr lang="en-us" sz="1700" b="1" i="1" cap="none">
              <a:solidFill>
                <a:srgbClr val="3B3535"/>
              </a:solidFill>
              <a:latin typeface="Sora Light" pitchFamily="0" charset="0"/>
              <a:ea typeface="Sora Light" pitchFamily="0" charset="0"/>
              <a:cs typeface="Sora Light" pitchFamily="0" charset="0"/>
            </a:endParaRPr>
          </a:p>
        </p:txBody>
      </p:sp>
      <p:sp>
        <p:nvSpPr>
          <p:cNvPr id="24" name="Rectangle2"/>
          <p:cNvSpPr>
            <a:extLst>
              <a:ext uri="smNativeData">
                <pr:smNativeData xmlns:pr="smNativeData" xmlns="smNativeData" val="SMDATA_15_JsqeaRMAAAAlAAAAZAAAAA8BAAAAkAAAAEgAAACQAAAASAAAAAAAAAAA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P///wg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AAAAACsvAAAAWgAAoDIAAAAAAAAmAAAACAAAAP//////////"/>
              </a:ext>
            </a:extLst>
          </p:cNvSpPr>
          <p:nvPr/>
        </p:nvSpPr>
        <p:spPr>
          <a:xfrm>
            <a:off x="0" y="7667625"/>
            <a:ext cx="14630400" cy="561975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JsqeaRMAAAAlAAAAZQAAAA0AAAAAkAAAAEgAAACQAAAASAAAAAAAAAAAAAAAAAAAAAEAAABQAAAATpfFxObj1j8AAAAAAADwvwAAAAAAAOA/AAAAAAAA4D8AAAAAAADgPwAAAAAAAOA/AAAAAAAA4D8AAAAAAADgPwAAAAAAAOA/AAAAAAAA4D8CAAAAjAAAAAEAAAAAAAAA1dz2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dz2AP///wEAAAAAAAAAAAAAAAAAAAAAAAAAAAAAAAAAAAAAAAAAAAAAAAB/f38A5+bmA8zMzADAwP8Af39/AAAAAAAAAAAAAAAAAAAAAAAAAAAAIQAAABgAAAAUAAAAqgQAACUGAADEDgAApggAABAAAAAmAAAACAAAAP//////////"/>
              </a:ext>
            </a:extLst>
          </p:cNvSpPr>
          <p:nvPr/>
        </p:nvSpPr>
        <p:spPr>
          <a:xfrm>
            <a:off x="758190" y="998855"/>
            <a:ext cx="1642110" cy="407035"/>
          </a:xfrm>
          <a:prstGeom prst="roundRect">
            <a:avLst>
              <a:gd name="adj" fmla="val 17883"/>
            </a:avLst>
          </a:prstGeom>
          <a:solidFill>
            <a:srgbClr val="D5DCF6"/>
          </a:solidFill>
          <a:ln>
            <a:noFill/>
          </a:ln>
          <a:effectLst/>
        </p:spPr>
      </p:sp>
      <p:sp>
        <p:nvSpPr>
          <p:cNvPr id="3" name="Text 1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dwUAAIwGAAD3DQAAQAgAABAgAAAmAAAACAAAAP//////////"/>
              </a:ext>
            </a:extLst>
          </p:cNvSpPr>
          <p:nvPr/>
        </p:nvSpPr>
        <p:spPr>
          <a:xfrm>
            <a:off x="888365" y="1064260"/>
            <a:ext cx="1381760" cy="2768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ARCHITECTURE</a:t>
            </a:r>
            <a:endParaRPr lang="en-us" sz="1350" cap="none"/>
          </a:p>
        </p:txBody>
      </p:sp>
      <p:sp>
        <p:nvSpPr>
          <p:cNvPr id="4" name="Shape 2"/>
          <p:cNvSpPr>
            <a:extLst>
              <a:ext uri="smNativeData">
                <pr:smNativeData xmlns:pr="smNativeData" xmlns="smNativeData" val="SMDATA_15_JsqeaRMAAAAlAAAAZQAAAA0AAAAAkAAAAEgAAACQAAAASAAAAAAAAAAAAAAAAAAAAAEAAABQAAAAcQM+P4wQ1j8AAAAAAADwv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ote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otegB/f38A5+bmA8zMzADAwP8Af39/AAAAAAAAAAAAAAAAAAAAAAAAAAAAIQAAABgAAAAUAAAAbg8AABkGAABgGgAAsggAABAAAAAmAAAACAAAAP//////////"/>
              </a:ext>
            </a:extLst>
          </p:cNvSpPr>
          <p:nvPr/>
        </p:nvSpPr>
        <p:spPr>
          <a:xfrm>
            <a:off x="2508250" y="991235"/>
            <a:ext cx="1779270" cy="422275"/>
          </a:xfrm>
          <a:prstGeom prst="roundRect">
            <a:avLst>
              <a:gd name="adj" fmla="val 17238"/>
            </a:avLst>
          </a:prstGeom>
          <a:noFill/>
          <a:ln w="7620" cap="flat" cmpd="sng" algn="ctr">
            <a:solidFill>
              <a:srgbClr val="1A2D7A"/>
            </a:solidFill>
            <a:prstDash val="solid"/>
            <a:headEnd type="none"/>
            <a:tailEnd type="none"/>
          </a:ln>
          <a:effectLst/>
        </p:spPr>
      </p:sp>
      <p:sp>
        <p:nvSpPr>
          <p:cNvPr id="5" name="Text 3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n8+T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RxAAAIwGAACIGQAAQAgAABAgAAAmAAAACAAAAP//////////"/>
              </a:ext>
            </a:extLst>
          </p:cNvSpPr>
          <p:nvPr/>
        </p:nvSpPr>
        <p:spPr>
          <a:xfrm>
            <a:off x="2646045" y="1064260"/>
            <a:ext cx="1504315" cy="2768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cap="none">
                <a:solidFill>
                  <a:srgbClr val="1A2D7A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OPENTELEMETRY</a:t>
            </a:r>
            <a:endParaRPr lang="en-us" sz="1350" cap="none"/>
          </a:p>
        </p:txBody>
      </p:sp>
      <p:sp>
        <p:nvSpPr>
          <p:cNvPr id="6" name="Text 4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gQAADsJAACATAAAnQ0AABAgAAAmAAAACAAAAP//////////"/>
              </a:ext>
            </a:extLst>
          </p:cNvSpPr>
          <p:nvPr/>
        </p:nvSpPr>
        <p:spPr>
          <a:xfrm>
            <a:off x="758190" y="1500505"/>
            <a:ext cx="11677650" cy="7124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cap="none">
                <a:solidFill>
                  <a:srgbClr val="1F1E1E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Architecture OpenTelemetry et Backend</a:t>
            </a:r>
            <a:endParaRPr lang="en-us" sz="4450" cap="none"/>
          </a:p>
        </p:txBody>
      </p:sp>
      <p:sp>
        <p:nvSpPr>
          <p:cNvPr id="7" name="Text 5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gQAAJ0PAABWVQAA4RMAABAAAAAmAAAACAAAAP//////////"/>
              </a:ext>
            </a:extLst>
          </p:cNvSpPr>
          <p:nvPr/>
        </p:nvSpPr>
        <p:spPr>
          <a:xfrm>
            <a:off x="758190" y="2538095"/>
            <a:ext cx="13114020" cy="6934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Le </a:t>
            </a:r>
            <a:r>
              <a:rPr lang="en-us" sz="1700" b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Collector OpenTelemetry est le composant central de l'écosystème. Il reçoit, traite et exporte les données télémétriques de manière unifiée, découplant ainsi l'instrumentation du backend de stockage.</a:t>
            </a:r>
            <a:endParaRPr lang="en-us" sz="1700" b="1" cap="none">
              <a:solidFill>
                <a:srgbClr val="3B3535"/>
              </a:solidFill>
              <a:latin typeface="Sora Light" pitchFamily="0" charset="0"/>
              <a:ea typeface="Sora Light" pitchFamily="0" charset="0"/>
              <a:cs typeface="Sora Light" pitchFamily="0" charset="0"/>
            </a:endParaRPr>
          </a:p>
        </p:txBody>
      </p:sp>
      <p:pic>
        <p:nvPicPr>
          <p:cNvPr id="8" name="Image 0" descr="preencoded.png"/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KoEAABhFQAAjh8AALUa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758190" y="3475355"/>
            <a:ext cx="4371340" cy="86614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9" name="Text 6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/wUAAAocAACJFwAAOx4AABAgAAAmAAAACAAAAP//////////"/>
              </a:ext>
            </a:extLst>
          </p:cNvSpPr>
          <p:nvPr/>
        </p:nvSpPr>
        <p:spPr>
          <a:xfrm>
            <a:off x="974725" y="4558030"/>
            <a:ext cx="2851150" cy="3562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Receivers</a:t>
            </a:r>
            <a:endParaRPr lang="en-us" sz="2200" cap="none"/>
          </a:p>
        </p:txBody>
      </p:sp>
      <p:sp>
        <p:nvSpPr>
          <p:cNvPr id="10" name="Text 7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/wUAAAgfAAA5HgAAbiUAABAAAAAmAAAACAAAAP//////////"/>
              </a:ext>
            </a:extLst>
          </p:cNvSpPr>
          <p:nvPr/>
        </p:nvSpPr>
        <p:spPr>
          <a:xfrm>
            <a:off x="974725" y="5044440"/>
            <a:ext cx="3938270" cy="10401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Collectent les données depuis les SDKs, agents ou autres sources (OTLP, Jaeger, Zipkin)</a:t>
            </a:r>
            <a:endParaRPr lang="en-us" sz="1700" cap="none"/>
          </a:p>
        </p:txBody>
      </p:sp>
      <p:pic>
        <p:nvPicPr>
          <p:cNvPr id="11" name="Image 1" descr="preencoded.png"/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I4fAABhFQAAcjoAALUa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5129530" y="3475355"/>
            <a:ext cx="4371340" cy="86614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2" name="Text 8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yAAAAocAABsMgAAOx4AABAgAAAmAAAACAAAAP//////////"/>
              </a:ext>
            </a:extLst>
          </p:cNvSpPr>
          <p:nvPr/>
        </p:nvSpPr>
        <p:spPr>
          <a:xfrm>
            <a:off x="5346065" y="4558030"/>
            <a:ext cx="2850515" cy="3562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Processors</a:t>
            </a:r>
            <a:endParaRPr lang="en-us" sz="2200" cap="none"/>
          </a:p>
        </p:txBody>
      </p:sp>
      <p:sp>
        <p:nvSpPr>
          <p:cNvPr id="13" name="Text 9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4yAAAAgfAAAdOQAAbiUAABAAAAAmAAAACAAAAP//////////"/>
              </a:ext>
            </a:extLst>
          </p:cNvSpPr>
          <p:nvPr/>
        </p:nvSpPr>
        <p:spPr>
          <a:xfrm>
            <a:off x="5346065" y="5044440"/>
            <a:ext cx="3938270" cy="10401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Transforment, filtrent et enrichissent les données avant export</a:t>
            </a:r>
            <a:endParaRPr lang="en-us" sz="1700" cap="none"/>
          </a:p>
        </p:txBody>
      </p:sp>
      <p:pic>
        <p:nvPicPr>
          <p:cNvPr id="14" name="Image 2" descr="preencoded.png"/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DAw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HI6AABhFQAAVlUAALUa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9500870" y="3475355"/>
            <a:ext cx="4371340" cy="86614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5" name="Text 10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xzsAAAocAABQTQAAOx4AABAgAAAmAAAACAAAAP//////////"/>
              </a:ext>
            </a:extLst>
          </p:cNvSpPr>
          <p:nvPr/>
        </p:nvSpPr>
        <p:spPr>
          <a:xfrm>
            <a:off x="9717405" y="4558030"/>
            <a:ext cx="2850515" cy="3562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Exporters</a:t>
            </a:r>
            <a:endParaRPr lang="en-us" sz="2200" cap="none"/>
          </a:p>
        </p:txBody>
      </p:sp>
      <p:sp>
        <p:nvSpPr>
          <p:cNvPr id="16" name="Text 11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UFw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xzsAAAgfAAABVAAAbiUAABAAAAAmAAAACAAAAP//////////"/>
              </a:ext>
            </a:extLst>
          </p:cNvSpPr>
          <p:nvPr/>
        </p:nvSpPr>
        <p:spPr>
          <a:xfrm>
            <a:off x="9717405" y="5044440"/>
            <a:ext cx="3938270" cy="10401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Envoient vers un ou plusieurs backends : Jaeger, Zipkin, Prometheus, Grafana…</a:t>
            </a:r>
            <a:endParaRPr lang="en-us" sz="1700" cap="none"/>
          </a:p>
        </p:txBody>
      </p:sp>
      <p:sp>
        <p:nvSpPr>
          <p:cNvPr id="17" name="Text 12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oaG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gQAAEMoAABWVQAAhywAABAAAAAmAAAACAAAAP//////////"/>
              </a:ext>
            </a:extLst>
          </p:cNvSpPr>
          <p:nvPr/>
        </p:nvSpPr>
        <p:spPr>
          <a:xfrm>
            <a:off x="758190" y="6544945"/>
            <a:ext cx="13114020" cy="6934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Les </a:t>
            </a:r>
            <a:r>
              <a:rPr lang="en-us" sz="1700" b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pipelines sont configurables indépendamment pour les traces, métriques et logs, avec la possibilité de fan-out vers plusieurs backends simultanément.</a:t>
            </a:r>
            <a:endParaRPr lang="en-us" sz="1700" b="1" cap="none">
              <a:solidFill>
                <a:srgbClr val="3B3535"/>
              </a:solidFill>
              <a:latin typeface="Sora Light" pitchFamily="0" charset="0"/>
              <a:ea typeface="Sora Light" pitchFamily="0" charset="0"/>
              <a:cs typeface="Sora Light" pitchFamily="0" charset="0"/>
            </a:endParaRPr>
          </a:p>
        </p:txBody>
      </p:sp>
      <p:sp>
        <p:nvSpPr>
          <p:cNvPr id="18" name="Rectangle1"/>
          <p:cNvSpPr>
            <a:extLst>
              <a:ext uri="smNativeData">
                <pr:smNativeData xmlns:pr="smNativeData" xmlns="smNativeData" val="SMDATA_15_JsqeaRMAAAAlAAAAZAAAAA8BAAAAkAAAAEgAAACQAAAASAAAAAAAAAAA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P///wg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AAAAACsvAAAAWgAAoDIAAAAAAAAmAAAACAAAAP//////////"/>
              </a:ext>
            </a:extLst>
          </p:cNvSpPr>
          <p:nvPr/>
        </p:nvSpPr>
        <p:spPr>
          <a:xfrm>
            <a:off x="0" y="7667625"/>
            <a:ext cx="14630400" cy="561975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  <a:extLst>
              <a:ext uri="smNativeData">
                <pr:smNativeData xmlns:pr="smNativeData" xmlns="smNativeData" val="SMDATA_17_JsqeaRMAAAAlAAAAEQAAAC0AAAAAkAAAAEgAAACQAAAAS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RyxAX///8BAAAAAAAAAAAAAAAAAAAAAAAAAAAAAAAAAAAAAAAAAAAAAAACf39/AOfm5gPMzMwAwMD/AH9/fwAAAAAAAAAAAAAAAAD///8AAAAAACEAAAAYAAAAFAAAAEA4AAAAAAAAAFoAAKA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Shape 0"/>
          <p:cNvSpPr>
            <a:extLst>
              <a:ext uri="smNativeData">
                <pr:smNativeData xmlns:pr="smNativeData" xmlns="smNativeData" val="SMDATA_15_JsqeaRMAAAAlAAAAZQAAAA0AAAAAkAAAAEgAAACQAAAASAAAAAAAAAAAAAAAAAAAAAEAAABQAAAABFYOLbKd2z8AAAAAAADwvwAAAAAAAOA/AAAAAAAA4D8AAAAAAADgPwAAAAAAAOA/AAAAAAAA4D8AAAAAAADgPwAAAAAAAOA/AAAAAAAA4D8CAAAAjAAAAAEAAAAAAAAA1dz2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dz2AP///wEAAAAAAAAAAAAAAAAAAAAAAAAAAAAAAAAAAAAAAAAAAAAAAAB/f38A5+bmA8zMzADAwP8Af39/AAAAAAAAAAAAAAAAAAAAAAAAAAAAIQAAABgAAAAUAAAA7AMAAEIIAACHBwAATAkAABAAAAAmAAAACAAAAP//////////"/>
              </a:ext>
            </a:extLst>
          </p:cNvSpPr>
          <p:nvPr/>
        </p:nvSpPr>
        <p:spPr>
          <a:xfrm>
            <a:off x="637540" y="1342390"/>
            <a:ext cx="586105" cy="168910"/>
          </a:xfrm>
          <a:prstGeom prst="roundRect">
            <a:avLst>
              <a:gd name="adj" fmla="val 21575"/>
            </a:avLst>
          </a:prstGeom>
          <a:solidFill>
            <a:srgbClr val="D5DCF6"/>
          </a:solidFill>
          <a:ln>
            <a:noFill/>
          </a:ln>
          <a:effectLst/>
        </p:spPr>
      </p:sp>
      <p:sp>
        <p:nvSpPr>
          <p:cNvPr id="4" name="Text 1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UwQAAHUIAAAhBwAAGQkAABAgAAAmAAAACAAAAP//////////"/>
              </a:ext>
            </a:extLst>
          </p:cNvSpPr>
          <p:nvPr/>
        </p:nvSpPr>
        <p:spPr>
          <a:xfrm>
            <a:off x="702945" y="1374775"/>
            <a:ext cx="455930" cy="1041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65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DEEP DIVE</a:t>
            </a:r>
            <a:endParaRPr lang="en-us" sz="650" cap="none"/>
          </a:p>
        </p:txBody>
      </p:sp>
      <p:sp>
        <p:nvSpPr>
          <p:cNvPr id="5" name="Shape 2"/>
          <p:cNvSpPr>
            <a:extLst>
              <a:ext uri="smNativeData">
                <pr:smNativeData xmlns:pr="smNativeData" xmlns="smNativeData" val="SMDATA_15_JsqeaRMAAAAlAAAAZQAAAA0AAAAAkAAAAEgAAACQAAAASAAAAAAAAAAAAAAAAAAAAAEAAABQAAAAwARu3c1T2T8AAAAAAADwv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ote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otegB/f38A5+bmA8zMzADAwP8Af39/AAAAAAAAAAAAAAAAAAAAAAAAAAAAIQAAABgAAAAUAAAA3AcAADYIAADuCgAAWAkAABAAAAAmAAAACAAAAP//////////"/>
              </a:ext>
            </a:extLst>
          </p:cNvSpPr>
          <p:nvPr/>
        </p:nvSpPr>
        <p:spPr>
          <a:xfrm>
            <a:off x="1277620" y="1334770"/>
            <a:ext cx="499110" cy="184150"/>
          </a:xfrm>
          <a:prstGeom prst="roundRect">
            <a:avLst>
              <a:gd name="adj" fmla="val 19787"/>
            </a:avLst>
          </a:prstGeom>
          <a:noFill/>
          <a:ln w="7620" cap="flat" cmpd="sng" algn="ctr">
            <a:solidFill>
              <a:srgbClr val="1A2D7A"/>
            </a:solidFill>
            <a:prstDash val="solid"/>
            <a:headEnd type="none"/>
            <a:tailEnd type="none"/>
          </a:ln>
          <a:effectLst/>
        </p:spPr>
      </p:sp>
      <p:sp>
        <p:nvSpPr>
          <p:cNvPr id="6" name="Text 3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TggAAHUIAAB8CgAAGQkAABAgAAAmAAAACAAAAP//////////"/>
              </a:ext>
            </a:extLst>
          </p:cNvSpPr>
          <p:nvPr/>
        </p:nvSpPr>
        <p:spPr>
          <a:xfrm>
            <a:off x="1350010" y="1374775"/>
            <a:ext cx="354330" cy="1041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650" cap="none">
                <a:solidFill>
                  <a:srgbClr val="1A2D7A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TRACES</a:t>
            </a:r>
            <a:endParaRPr lang="en-us" sz="650" cap="none"/>
          </a:p>
        </p:txBody>
      </p:sp>
      <p:sp>
        <p:nvSpPr>
          <p:cNvPr id="7" name="Text 4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7AMAAHoJAABrKAAAqwsAABAgAAAmAAAACAAAAP//////////"/>
              </a:ext>
            </a:extLst>
          </p:cNvSpPr>
          <p:nvPr/>
        </p:nvSpPr>
        <p:spPr>
          <a:xfrm>
            <a:off x="637540" y="1540510"/>
            <a:ext cx="5932805" cy="3562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cap="none">
                <a:solidFill>
                  <a:srgbClr val="1F1E1E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Zoom sur les Traces dans OpenTelemetry</a:t>
            </a:r>
            <a:endParaRPr lang="en-us" sz="2200" cap="none"/>
          </a:p>
        </p:txBody>
      </p:sp>
      <p:sp>
        <p:nvSpPr>
          <p:cNvPr id="8" name="Text 5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7AMAAHcMAABQGwAA3g4AABAAAAAmAAAACAAAAP//////////"/>
              </a:ext>
            </a:extLst>
          </p:cNvSpPr>
          <p:nvPr/>
        </p:nvSpPr>
        <p:spPr>
          <a:xfrm>
            <a:off x="637540" y="2026285"/>
            <a:ext cx="3802380" cy="3905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Une </a:t>
            </a:r>
            <a:r>
              <a:rPr lang="en-us" sz="850" b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trace est un ensemble de spans représentant le parcours complet d'une requête dans un système distribué. Chaque span est une unité de travail contenant :</a:t>
            </a:r>
            <a:endParaRPr lang="en-us" sz="850" b="1" cap="none">
              <a:solidFill>
                <a:srgbClr val="3B3535"/>
              </a:solidFill>
              <a:latin typeface="Sora Light" pitchFamily="0" charset="0"/>
              <a:ea typeface="Sora Light" pitchFamily="0" charset="0"/>
              <a:cs typeface="Sora Light" pitchFamily="0" charset="0"/>
            </a:endParaRPr>
          </a:p>
        </p:txBody>
      </p:sp>
      <p:sp>
        <p:nvSpPr>
          <p:cNvPr id="9" name="Text 6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/BwAAHcMAABfNAAAGw0AABAgAAAmAAAACAAAAP//////////"/>
              </a:ext>
            </a:extLst>
          </p:cNvSpPr>
          <p:nvPr/>
        </p:nvSpPr>
        <p:spPr>
          <a:xfrm>
            <a:off x="4711700" y="2026285"/>
            <a:ext cx="3801745" cy="1041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650" b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Exemple simplifié d'une trace :</a:t>
            </a:r>
            <a:endParaRPr lang="en-us" sz="650" cap="none"/>
          </a:p>
        </p:txBody>
      </p:sp>
      <p:sp>
        <p:nvSpPr>
          <p:cNvPr id="10" name="Shape 7"/>
          <p:cNvSpPr>
            <a:extLst>
              <a:ext uri="smNativeData">
                <pr:smNativeData xmlns:pr="smNativeData" xmlns="smNativeData" val="SMDATA_15_JsqeaRMAAAAlAAAAZQAAAA0AAAAAkAAAAEgAAACQAAAASAAAAAAAAAAAAAAAAAAAAAEAAABQAAAAIXam0HmNnT8AAAAAAADwvwAAAAAAAOA/AAAAAAAA4D8AAAAAAADgPwAAAAAAAOA/AAAAAAAA4D8AAAAAAADgPwAAAAAAAOA/AAAAAAAA4D8CAAAAjAAAAAEAAAAAAAAA8u3t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u3tAP///wEAAAAAAAAAAAAAAAAAAAAAAAAAAAAAAAAAAAAAAAAAAAAAAAB/f38A5+bmA8zMzADAwP8Af39/AAAAAAAAAAAAAAAAAAAAAAAAAAAAIQAAABgAAAAUAAAA/BwAAHsNAABfNAAA4CAAABAAAAAmAAAACAAAAP//////////"/>
              </a:ext>
            </a:extLst>
          </p:cNvSpPr>
          <p:nvPr/>
        </p:nvSpPr>
        <p:spPr>
          <a:xfrm>
            <a:off x="4711700" y="2191385"/>
            <a:ext cx="3801745" cy="3152775"/>
          </a:xfrm>
          <a:prstGeom prst="roundRect">
            <a:avLst>
              <a:gd name="adj" fmla="val 1443"/>
            </a:avLst>
          </a:prstGeom>
          <a:solidFill>
            <a:srgbClr val="F2EDED"/>
          </a:solidFill>
          <a:ln>
            <a:noFill/>
          </a:ln>
          <a:effectLst/>
        </p:spPr>
      </p:sp>
      <p:sp>
        <p:nvSpPr>
          <p:cNvPr id="11" name="Shape 8"/>
          <p:cNvSpPr>
            <a:extLst>
              <a:ext uri="smNativeData">
                <pr:smNativeData xmlns:pr="smNativeData" xmlns="smNativeData" val="SMDATA_15_JsqeaRMAAAAlAAAAZQAAAA0AAAAAkAAAAEgAAACQAAAASAAAAAAAAAAAAAAAAAAAAAEAAABQAAAADr4wmSoYhT8AAAAAAADwvwAAAAAAAOA/AAAAAAAA4D8AAAAAAADgPwAAAAAAAOA/AAAAAAAA4D8AAAAAAADgPwAAAAAAAOA/AAAAAAAA4D8CAAAAjAAAAAEAAAAAAAAA8u3t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u3tAP///wEAAAAAAAAAAAAAAAAAAAAAAAAAAAAAAAAAAAAAAAAAAAAAAAB/f38A5+bmA8zMzADAwP8Af39/AAAAAAAAAAAAAAAAAAAAAAAAAAAAIQAAABgAAAAUAAAA9BwAAHsNAABoNAAA4CAAABAAAAAmAAAACAAAAP//////////"/>
              </a:ext>
            </a:extLst>
          </p:cNvSpPr>
          <p:nvPr/>
        </p:nvSpPr>
        <p:spPr>
          <a:xfrm>
            <a:off x="4706620" y="2191385"/>
            <a:ext cx="3812540" cy="3152775"/>
          </a:xfrm>
          <a:prstGeom prst="roundRect">
            <a:avLst>
              <a:gd name="adj" fmla="val 515"/>
            </a:avLst>
          </a:prstGeom>
          <a:solidFill>
            <a:srgbClr val="F2EDED"/>
          </a:solidFill>
          <a:ln>
            <a:noFill/>
          </a:ln>
          <a:effectLst/>
        </p:spPr>
      </p:sp>
      <p:sp>
        <p:nvSpPr>
          <p:cNvPr id="12" name="Text 9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nh0AAPsNAAC9MwAAYCAAABAAAAAmAAAACAAAAP//////////"/>
              </a:ext>
            </a:extLst>
          </p:cNvSpPr>
          <p:nvPr/>
        </p:nvSpPr>
        <p:spPr>
          <a:xfrm>
            <a:off x="4814570" y="2272665"/>
            <a:ext cx="3596005" cy="29902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{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"traceId": "abc123...",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"spans": [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{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"spanId": "span-1",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"name": "GET /api/orders",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"duration": "120ms",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"status": "OK",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"children": [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{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  "spanId": "span-2",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  "name": "DB Query",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  "duration": "45ms"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},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{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  "spanId": "span-3",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  "name": "Cache Lookup",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  "duration": "8ms"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}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]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}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]</a:t>
            </a:r>
            <a:endParaRPr lang="en-us" sz="850" cap="none"/>
          </a:p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}</a:t>
            </a:r>
            <a:endParaRPr lang="en-us" sz="850" cap="none"/>
          </a:p>
        </p:txBody>
      </p:sp>
      <p:sp>
        <p:nvSpPr>
          <p:cNvPr id="13" name="Shape 10"/>
          <p:cNvSpPr>
            <a:extLst>
              <a:ext uri="smNativeData">
                <pr:smNativeData xmlns:pr="smNativeData" xmlns="smNativeData" val="SMDATA_15_JsqeaRMAAAAlAAAAZQAAAA0AAAAAkAAAAEgAAACQAAAASAAAAAAAAAAAAAAAAAAAAAEAAABQAAAAe2ZJgJrqMEAAAAAAAADwv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7AMAAPohAABCBAAATyIAABAAAAAmAAAACAAAAP//////////"/>
              </a:ext>
            </a:extLst>
          </p:cNvSpPr>
          <p:nvPr/>
        </p:nvSpPr>
        <p:spPr>
          <a:xfrm>
            <a:off x="637540" y="5523230"/>
            <a:ext cx="54610" cy="53975"/>
          </a:xfrm>
          <a:prstGeom prst="roundRect">
            <a:avLst>
              <a:gd name="adj" fmla="val 845821"/>
            </a:avLst>
          </a:prstGeom>
          <a:solidFill>
            <a:srgbClr val="1A2D7A"/>
          </a:solidFill>
          <a:ln>
            <a:noFill/>
          </a:ln>
          <a:effectLst/>
        </p:spPr>
      </p:sp>
      <p:sp>
        <p:nvSpPr>
          <p:cNvPr id="14" name="Text 11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lwQAAKAhAABbDQAAuCIAABAgAAAmAAAACAAAAP//////////"/>
              </a:ext>
            </a:extLst>
          </p:cNvSpPr>
          <p:nvPr/>
        </p:nvSpPr>
        <p:spPr>
          <a:xfrm>
            <a:off x="746125" y="5466080"/>
            <a:ext cx="1424940" cy="177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Identité</a:t>
            </a:r>
            <a:endParaRPr lang="en-us" sz="1100" cap="none"/>
          </a:p>
        </p:txBody>
      </p:sp>
      <p:sp>
        <p:nvSpPr>
          <p:cNvPr id="15" name="Text 12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lwQAAOsiAABTNAAAuCMAABAgAAAmAAAACAAAAP//////////"/>
              </a:ext>
            </a:extLst>
          </p:cNvSpPr>
          <p:nvPr/>
        </p:nvSpPr>
        <p:spPr>
          <a:xfrm>
            <a:off x="746125" y="5676265"/>
            <a:ext cx="7759700" cy="1301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Nom de l'opération, TraceID et SpanID uniques</a:t>
            </a:r>
            <a:endParaRPr lang="en-us" sz="850" cap="none"/>
          </a:p>
        </p:txBody>
      </p:sp>
      <p:sp>
        <p:nvSpPr>
          <p:cNvPr id="16" name="Shape 13"/>
          <p:cNvSpPr>
            <a:extLst>
              <a:ext uri="smNativeData">
                <pr:smNativeData xmlns:pr="smNativeData" xmlns="smNativeData" val="SMDATA_15_JsqeaRMAAAAlAAAAZQAAAA0AAAAAkAAAAEgAAACQAAAASAAAAAAAAAAAAAAAAAAAAAEAAABQAAAAe2ZJgJrqMEAAAAAAAADwv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7AMAAL0kAABCBAAAEiUAABAAAAAmAAAACAAAAP//////////"/>
              </a:ext>
            </a:extLst>
          </p:cNvSpPr>
          <p:nvPr/>
        </p:nvSpPr>
        <p:spPr>
          <a:xfrm>
            <a:off x="637540" y="5972175"/>
            <a:ext cx="54610" cy="53975"/>
          </a:xfrm>
          <a:prstGeom prst="roundRect">
            <a:avLst>
              <a:gd name="adj" fmla="val 845821"/>
            </a:avLst>
          </a:prstGeom>
          <a:solidFill>
            <a:srgbClr val="1A2D7A"/>
          </a:solidFill>
          <a:ln>
            <a:noFill/>
          </a:ln>
          <a:effectLst/>
        </p:spPr>
      </p:sp>
      <p:sp>
        <p:nvSpPr>
          <p:cNvPr id="17" name="Text 14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lwQAAGIkAABbDQAAeyUAABAgAAAmAAAACAAAAP//////////"/>
              </a:ext>
            </a:extLst>
          </p:cNvSpPr>
          <p:nvPr/>
        </p:nvSpPr>
        <p:spPr>
          <a:xfrm>
            <a:off x="746125" y="5914390"/>
            <a:ext cx="1424940" cy="1784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Temporalité</a:t>
            </a:r>
            <a:endParaRPr lang="en-us" sz="1100" cap="none"/>
          </a:p>
        </p:txBody>
      </p:sp>
      <p:sp>
        <p:nvSpPr>
          <p:cNvPr id="18" name="Text 15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lwQAAK4lAABTNAAAeiYAABAgAAAmAAAACAAAAP//////////"/>
              </a:ext>
            </a:extLst>
          </p:cNvSpPr>
          <p:nvPr/>
        </p:nvSpPr>
        <p:spPr>
          <a:xfrm>
            <a:off x="746125" y="6125210"/>
            <a:ext cx="7759700" cy="1295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Timestamp de début, durée, relation parent-enfant</a:t>
            </a:r>
            <a:endParaRPr lang="en-us" sz="850" cap="none"/>
          </a:p>
        </p:txBody>
      </p:sp>
      <p:sp>
        <p:nvSpPr>
          <p:cNvPr id="19" name="Shape 16"/>
          <p:cNvSpPr>
            <a:extLst>
              <a:ext uri="smNativeData">
                <pr:smNativeData xmlns:pr="smNativeData" xmlns="smNativeData" val="SMDATA_15_JsqeaRMAAAAlAAAAZQAAAA0AAAAAkAAAAEgAAACQAAAASAAAAAAAAAAAAAAAAAAAAAEAAABQAAAAe2ZJgJrqMEAAAAAAAADwv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7AMAAIAnAABCBAAA1ScAABAAAAAmAAAACAAAAP//////////"/>
              </a:ext>
            </a:extLst>
          </p:cNvSpPr>
          <p:nvPr/>
        </p:nvSpPr>
        <p:spPr>
          <a:xfrm>
            <a:off x="637540" y="6421120"/>
            <a:ext cx="54610" cy="53975"/>
          </a:xfrm>
          <a:prstGeom prst="roundRect">
            <a:avLst>
              <a:gd name="adj" fmla="val 845821"/>
            </a:avLst>
          </a:prstGeom>
          <a:solidFill>
            <a:srgbClr val="1A2D7A"/>
          </a:solidFill>
          <a:ln>
            <a:noFill/>
          </a:ln>
          <a:effectLst/>
        </p:spPr>
      </p:sp>
      <p:sp>
        <p:nvSpPr>
          <p:cNvPr id="20" name="Text 17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lwQAACUnAABbDQAAPSgAABAgAAAmAAAACAAAAP//////////"/>
              </a:ext>
            </a:extLst>
          </p:cNvSpPr>
          <p:nvPr/>
        </p:nvSpPr>
        <p:spPr>
          <a:xfrm>
            <a:off x="746125" y="6363335"/>
            <a:ext cx="1424940" cy="177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Contexte</a:t>
            </a:r>
            <a:endParaRPr lang="en-us" sz="1100" cap="none"/>
          </a:p>
        </p:txBody>
      </p:sp>
      <p:sp>
        <p:nvSpPr>
          <p:cNvPr id="21" name="Text 18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lwQAAHAoAABTNAAAPSkAABAgAAAmAAAACAAAAP//////////"/>
              </a:ext>
            </a:extLst>
          </p:cNvSpPr>
          <p:nvPr/>
        </p:nvSpPr>
        <p:spPr>
          <a:xfrm>
            <a:off x="746125" y="6573520"/>
            <a:ext cx="7759700" cy="1301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85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Attributs, événements et statut (OK / Error)</a:t>
            </a:r>
            <a:endParaRPr lang="en-us" sz="850" cap="none"/>
          </a:p>
        </p:txBody>
      </p:sp>
      <p:sp>
        <p:nvSpPr>
          <p:cNvPr id="22" name="Text 19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7AMAAJ0pAABTNAAAaioAABAgAAAmAAAACAAAAP//////////"/>
              </a:ext>
            </a:extLst>
          </p:cNvSpPr>
          <p:nvPr/>
        </p:nvSpPr>
        <p:spPr>
          <a:xfrm>
            <a:off x="637540" y="6764655"/>
            <a:ext cx="7868285" cy="1301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850" b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Utilité : visualiser les goulots d'étranglement, traquer les erreurs et mesurer les latences à travers vos microservices.</a:t>
            </a:r>
            <a:endParaRPr lang="en-us" sz="850" b="1" cap="none">
              <a:solidFill>
                <a:srgbClr val="3B3535"/>
              </a:solidFill>
              <a:latin typeface="Sora Light" pitchFamily="0" charset="0"/>
              <a:ea typeface="Sora Light" pitchFamily="0" charset="0"/>
              <a:cs typeface="Sora Light" pitchFamily="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>
            <a:extLst>
              <a:ext uri="smNativeData">
                <pr:smNativeData xmlns:pr="smNativeData" xmlns="smNativeData" val="SMDATA_15_JsqeaRMAAAAlAAAAZQAAAA0AAAAAkAAAAEgAAACQAAAASAAAAAAAAAAAAAAAAAAAAAEAAABQAAAAR+aRPxh42j8AAAAAAADwvwAAAAAAAOA/AAAAAAAA4D8AAAAAAADgPwAAAAAAAOA/AAAAAAAA4D8AAAAAAADgPwAAAAAAAOA/AAAAAAAA4D8CAAAAjAAAAAEAAAAAAAAA1dz2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1dz2AP///wEAAAAAAAAAAAAAAAAAAAAAAAAAAAAAAAAAAAAAAAAAAAAAAAB/f38A5+bmA8zMzADAwP8Af39/AAAAAAAAAAAAAAAAAAAAAAAAAAAAIQAAABgAAAAUAAAAyA8AAAkHAAA4EgAAWAgAABAAAAAmAAAACAAAAP//////////"/>
              </a:ext>
            </a:extLst>
          </p:cNvSpPr>
          <p:nvPr/>
        </p:nvSpPr>
        <p:spPr>
          <a:xfrm>
            <a:off x="2565400" y="1143635"/>
            <a:ext cx="396240" cy="212725"/>
          </a:xfrm>
          <a:prstGeom prst="roundRect">
            <a:avLst>
              <a:gd name="adj" fmla="val 20679"/>
            </a:avLst>
          </a:prstGeom>
          <a:solidFill>
            <a:srgbClr val="D5DCF6"/>
          </a:solidFill>
          <a:ln>
            <a:noFill/>
          </a:ln>
          <a:effectLst/>
        </p:spPr>
      </p:sp>
      <p:sp>
        <p:nvSpPr>
          <p:cNvPr id="3" name="Text 1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QxAAAEcHAAC8EQAAGggAABAgAAAmAAAACAAAAP//////////"/>
              </a:ext>
            </a:extLst>
          </p:cNvSpPr>
          <p:nvPr/>
        </p:nvSpPr>
        <p:spPr>
          <a:xfrm>
            <a:off x="2643505" y="1183005"/>
            <a:ext cx="239395" cy="1339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.NET</a:t>
            </a:r>
            <a:endParaRPr lang="en-us" sz="800" cap="none"/>
          </a:p>
        </p:txBody>
      </p:sp>
      <p:sp>
        <p:nvSpPr>
          <p:cNvPr id="4" name="Shape 2"/>
          <p:cNvSpPr>
            <a:extLst>
              <a:ext uri="smNativeData">
                <pr:smNativeData xmlns:pr="smNativeData" xmlns="smNativeData" val="SMDATA_15_JsqeaRMAAAAlAAAAZQAAAA0AAAAAkAAAAEgAAACQAAAASAAAAAAAAAAAAAAAAAAAAAEAAABQAAAAirDh6ZWy2D8AAAAAAADwv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ote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otegB/f38A5+bmA8zMzADAwP8Af39/AAAAAAAAAAAAAAAAAAAAAAAAAAAAIQAAABgAAAAUAAAAnxIAAP0GAACrFgAAZAgAABAAAAAmAAAACAAAAP//////////"/>
              </a:ext>
            </a:extLst>
          </p:cNvSpPr>
          <p:nvPr/>
        </p:nvSpPr>
        <p:spPr>
          <a:xfrm>
            <a:off x="3027045" y="1136015"/>
            <a:ext cx="657860" cy="227965"/>
          </a:xfrm>
          <a:prstGeom prst="roundRect">
            <a:avLst>
              <a:gd name="adj" fmla="val 19295"/>
            </a:avLst>
          </a:prstGeom>
          <a:noFill/>
          <a:ln w="7620" cap="flat" cmpd="sng" algn="ctr">
            <a:solidFill>
              <a:srgbClr val="1A2D7A"/>
            </a:solidFill>
            <a:prstDash val="solid"/>
            <a:headEnd type="none"/>
            <a:tailEnd type="none"/>
          </a:ln>
          <a:effectLst/>
        </p:spPr>
      </p:sp>
      <p:sp>
        <p:nvSpPr>
          <p:cNvPr id="5" name="Text 3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JhMAAEcHAAAkFgAAGggAABAgAAAmAAAACAAAAP//////////"/>
              </a:ext>
            </a:extLst>
          </p:cNvSpPr>
          <p:nvPr/>
        </p:nvSpPr>
        <p:spPr>
          <a:xfrm>
            <a:off x="3112770" y="1183005"/>
            <a:ext cx="486410" cy="1339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00" cap="none">
                <a:solidFill>
                  <a:srgbClr val="1A2D7A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ILOGGER</a:t>
            </a:r>
            <a:endParaRPr lang="en-us" sz="800" cap="none"/>
          </a:p>
        </p:txBody>
      </p:sp>
      <p:sp>
        <p:nvSpPr>
          <p:cNvPr id="6" name="Shape 4"/>
          <p:cNvSpPr>
            <a:extLst>
              <a:ext uri="smNativeData">
                <pr:smNativeData xmlns:pr="smNativeData" xmlns="smNativeData" val="SMDATA_15_JsqeaRMAAAAlAAAAZQAAAA0AAAAAkAAAAEgAAACQAAAASAAAAAAAAAAAAAAAAAAAAAEAAABQAAAAirDh6ZWy2D8AAAAAAADwv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ote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otegB/f38A5+bmA8zMzADAwP8Af39/AAAAAAAAAAAAAAAAAAAAAAAAAAAAIQAAABgAAAAUAAAAEhcAAP0GAAAKGwAAZAgAABAAAAAmAAAACAAAAP//////////"/>
              </a:ext>
            </a:extLst>
          </p:cNvSpPr>
          <p:nvPr/>
        </p:nvSpPr>
        <p:spPr>
          <a:xfrm>
            <a:off x="3750310" y="1136015"/>
            <a:ext cx="645160" cy="227965"/>
          </a:xfrm>
          <a:prstGeom prst="roundRect">
            <a:avLst>
              <a:gd name="adj" fmla="val 19295"/>
            </a:avLst>
          </a:prstGeom>
          <a:noFill/>
          <a:ln w="7620" cap="flat" cmpd="sng" algn="ctr">
            <a:solidFill>
              <a:srgbClr val="1A2D7A"/>
            </a:solidFill>
            <a:prstDash val="solid"/>
            <a:headEnd type="none"/>
            <a:tailEnd type="none"/>
          </a:ln>
          <a:effectLst/>
        </p:spPr>
      </p:sp>
      <p:sp>
        <p:nvSpPr>
          <p:cNvPr id="7" name="Text 5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mhcAAEcHAACCGgAAGggAABAgAAAmAAAACAAAAP//////////"/>
              </a:ext>
            </a:extLst>
          </p:cNvSpPr>
          <p:nvPr/>
        </p:nvSpPr>
        <p:spPr>
          <a:xfrm>
            <a:off x="3836670" y="1183005"/>
            <a:ext cx="472440" cy="1339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00" cap="none">
                <a:solidFill>
                  <a:srgbClr val="1A2D7A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SERILOG</a:t>
            </a:r>
            <a:endParaRPr lang="en-us" sz="800" cap="none"/>
          </a:p>
        </p:txBody>
      </p:sp>
      <p:sp>
        <p:nvSpPr>
          <p:cNvPr id="8" name="Shape 6"/>
          <p:cNvSpPr>
            <a:extLst>
              <a:ext uri="smNativeData">
                <pr:smNativeData xmlns:pr="smNativeData" xmlns="smNativeData" val="SMDATA_15_JsqeaRMAAAAlAAAAZQAAAA0AAAAAkAAAAEgAAACQAAAASAAAAAAAAAAAAAAAAAAAAAEAAABQAAAAirDh6ZWy2D8AAAAAAADwv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BAAAAAAAAABotegAM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BotegB/f38A5+bmA8zMzADAwP8Af39/AAAAAAAAAAAAAAAAAAAAAAAAAAAAIQAAABgAAAAUAAAAcRsAAP0GAAAVIgAAZAgAABAAAAAmAAAACAAAAP//////////"/>
              </a:ext>
            </a:extLst>
          </p:cNvSpPr>
          <p:nvPr/>
        </p:nvSpPr>
        <p:spPr>
          <a:xfrm>
            <a:off x="4460875" y="1136015"/>
            <a:ext cx="1079500" cy="227965"/>
          </a:xfrm>
          <a:prstGeom prst="roundRect">
            <a:avLst>
              <a:gd name="adj" fmla="val 19295"/>
            </a:avLst>
          </a:prstGeom>
          <a:noFill/>
          <a:ln w="7620" cap="flat" cmpd="sng" algn="ctr">
            <a:solidFill>
              <a:srgbClr val="1A2D7A"/>
            </a:solidFill>
            <a:prstDash val="solid"/>
            <a:headEnd type="none"/>
            <a:tailEnd type="none"/>
          </a:ln>
          <a:effectLst/>
        </p:spPr>
      </p:sp>
      <p:sp>
        <p:nvSpPr>
          <p:cNvPr id="9" name="Text 7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+BsAAEcHAACOIQAAGggAABAgAAAmAAAACAAAAP//////////"/>
              </a:ext>
            </a:extLst>
          </p:cNvSpPr>
          <p:nvPr/>
        </p:nvSpPr>
        <p:spPr>
          <a:xfrm>
            <a:off x="4546600" y="1183005"/>
            <a:ext cx="908050" cy="1339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800" cap="none">
                <a:solidFill>
                  <a:srgbClr val="1A2D7A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OPENTELEMETRY</a:t>
            </a:r>
            <a:endParaRPr lang="en-us" sz="800" cap="none"/>
          </a:p>
        </p:txBody>
      </p:sp>
      <p:sp>
        <p:nvSpPr>
          <p:cNvPr id="10" name="Text 8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8AAJYIAAA4SgAA4A0AABAAAAAmAAAACAAAAP//////////"/>
              </a:ext>
            </a:extLst>
          </p:cNvSpPr>
          <p:nvPr/>
        </p:nvSpPr>
        <p:spPr>
          <a:xfrm>
            <a:off x="2565400" y="1395730"/>
            <a:ext cx="9499600" cy="8597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cap="none">
                <a:solidFill>
                  <a:srgbClr val="1F1E1E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Implémentation .NET : ILogger, Serilog et Export vers OpenTelemetry</a:t>
            </a:r>
            <a:endParaRPr lang="en-us" sz="2700" cap="none"/>
          </a:p>
        </p:txBody>
      </p:sp>
      <p:sp>
        <p:nvSpPr>
          <p:cNvPr id="11" name="Text 9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8AAJsOAACWEAAAnA8AABAgAAAmAAAACAAAAP//////////"/>
              </a:ext>
            </a:extLst>
          </p:cNvSpPr>
          <p:nvPr/>
        </p:nvSpPr>
        <p:spPr>
          <a:xfrm>
            <a:off x="2565400" y="2374265"/>
            <a:ext cx="130810" cy="1631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Alexandria Light" pitchFamily="0" charset="0"/>
                <a:ea typeface="Alexandria Light" pitchFamily="0" charset="0"/>
                <a:cs typeface="Alexandria Light" pitchFamily="0" charset="0"/>
              </a:rPr>
              <a:t>01</a:t>
            </a:r>
            <a:endParaRPr lang="en-us" sz="1000" cap="none"/>
          </a:p>
        </p:txBody>
      </p:sp>
      <p:sp>
        <p:nvSpPr>
          <p:cNvPr id="12" name="Shape 10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yA8AAOEPAADCLAAA+Q8AABAAAAAmAAAACAAAAP//////////"/>
              </a:ext>
            </a:extLst>
          </p:cNvSpPr>
          <p:nvPr/>
        </p:nvSpPr>
        <p:spPr>
          <a:xfrm>
            <a:off x="2565400" y="2581275"/>
            <a:ext cx="4710430" cy="15240"/>
          </a:xfrm>
          <a:prstGeom prst="rect">
            <a:avLst/>
          </a:prstGeom>
          <a:solidFill>
            <a:srgbClr val="1A2D7A"/>
          </a:solidFill>
          <a:ln>
            <a:noFill/>
          </a:ln>
          <a:effectLst/>
        </p:spPr>
      </p:sp>
      <p:sp>
        <p:nvSpPr>
          <p:cNvPr id="13" name="Text 11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8AAHgQAABeGgAAyhEAAAAgAAAmAAAACAAAAP//////////"/>
              </a:ext>
            </a:extLst>
          </p:cNvSpPr>
          <p:nvPr/>
        </p:nvSpPr>
        <p:spPr>
          <a:xfrm>
            <a:off x="2565400" y="2677160"/>
            <a:ext cx="1720850" cy="2146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ILogger nati</a:t>
            </a:r>
            <a:r>
              <a:rPr lang="en-us" sz="135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f</a:t>
            </a:r>
            <a:endParaRPr lang="en-us" sz="1350" cap="none"/>
          </a:p>
        </p:txBody>
      </p:sp>
      <p:sp>
        <p:nvSpPr>
          <p:cNvPr id="14" name="Text 12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8AABUSAADCLAAAHRMAABAgAAAmAAAACAAAAP//////////"/>
              </a:ext>
            </a:extLst>
          </p:cNvSpPr>
          <p:nvPr/>
        </p:nvSpPr>
        <p:spPr>
          <a:xfrm>
            <a:off x="2565400" y="2939415"/>
            <a:ext cx="4710430" cy="1676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Instrumentez vos logs via l'abstraction standard </a:t>
            </a:r>
            <a:r>
              <a:rPr lang="en-us" sz="1000" cap="none">
                <a:solidFill>
                  <a:srgbClr val="3B3535"/>
                </a:solidFill>
                <a:latin typeface="Consolas" pitchFamily="3" charset="0"/>
                <a:ea typeface="Consolas" pitchFamily="3" charset="0"/>
                <a:cs typeface="Consolas" pitchFamily="3" charset="0"/>
              </a:rPr>
              <a:t>ILogger</a:t>
            </a:r>
            <a:r>
              <a:rPr lang="en-us" sz="10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 de .NET</a:t>
            </a:r>
            <a:endParaRPr lang="en-us" sz="1000" cap="none">
              <a:solidFill>
                <a:srgbClr val="3B3535"/>
              </a:solidFill>
            </a:endParaRPr>
          </a:p>
        </p:txBody>
      </p:sp>
      <p:sp>
        <p:nvSpPr>
          <p:cNvPr id="15" name="Text 13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DAw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i0AAJsOAAAMLgAAnA8AABAgAAAmAAAACAAAAP//////////"/>
              </a:ext>
            </a:extLst>
          </p:cNvSpPr>
          <p:nvPr/>
        </p:nvSpPr>
        <p:spPr>
          <a:xfrm>
            <a:off x="7354570" y="2374265"/>
            <a:ext cx="130810" cy="1631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Alexandria Light" pitchFamily="0" charset="0"/>
                <a:ea typeface="Alexandria Light" pitchFamily="0" charset="0"/>
                <a:cs typeface="Alexandria Light" pitchFamily="0" charset="0"/>
              </a:rPr>
              <a:t>02</a:t>
            </a:r>
            <a:endParaRPr lang="en-us" sz="1000" cap="none"/>
          </a:p>
        </p:txBody>
      </p:sp>
      <p:sp>
        <p:nvSpPr>
          <p:cNvPr id="16" name="Shape 14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Pi0AAOEPAAA4SgAA+Q8AABAAAAAmAAAACAAAAP//////////"/>
              </a:ext>
            </a:extLst>
          </p:cNvSpPr>
          <p:nvPr/>
        </p:nvSpPr>
        <p:spPr>
          <a:xfrm>
            <a:off x="7354570" y="2581275"/>
            <a:ext cx="4710430" cy="15240"/>
          </a:xfrm>
          <a:prstGeom prst="rect">
            <a:avLst/>
          </a:prstGeom>
          <a:solidFill>
            <a:srgbClr val="1A2D7A"/>
          </a:solidFill>
          <a:ln>
            <a:noFill/>
          </a:ln>
          <a:effectLst/>
        </p:spPr>
      </p:sp>
      <p:sp>
        <p:nvSpPr>
          <p:cNvPr id="17" name="Text 15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i0AAHgQAADUNwAAyhEAAAAgAAAmAAAACAAAAP//////////"/>
              </a:ext>
            </a:extLst>
          </p:cNvSpPr>
          <p:nvPr/>
        </p:nvSpPr>
        <p:spPr>
          <a:xfrm>
            <a:off x="7354570" y="2677160"/>
            <a:ext cx="1720850" cy="2146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650"/>
              </a:lnSpc>
              <a:buNone/>
              <a:defRPr b="1" cap="none"/>
            </a:pPr>
            <a:r>
              <a:rPr lang="en-us" sz="135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Serilog structuré</a:t>
            </a:r>
            <a:endParaRPr lang="en-us" sz="1350" cap="none"/>
          </a:p>
        </p:txBody>
      </p:sp>
      <p:sp>
        <p:nvSpPr>
          <p:cNvPr id="18" name="Text 16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i0AABUSAAA4SgAAHRMAABAgAAAmAAAACAAAAP//////////"/>
              </a:ext>
            </a:extLst>
          </p:cNvSpPr>
          <p:nvPr/>
        </p:nvSpPr>
        <p:spPr>
          <a:xfrm>
            <a:off x="7354570" y="2939415"/>
            <a:ext cx="4710430" cy="1676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Intégrez Serilog comme provider pour des logs enrichis et structurés</a:t>
            </a:r>
            <a:endParaRPr lang="en-us" sz="1000" cap="none"/>
          </a:p>
        </p:txBody>
      </p:sp>
      <p:sp>
        <p:nvSpPr>
          <p:cNvPr id="19" name="Text 17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8AADMUAACWEAAANRUAABAgAAAmAAAACAAAAP//////////"/>
              </a:ext>
            </a:extLst>
          </p:cNvSpPr>
          <p:nvPr/>
        </p:nvSpPr>
        <p:spPr>
          <a:xfrm>
            <a:off x="2565400" y="3283585"/>
            <a:ext cx="130810" cy="1638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Alexandria Light" pitchFamily="0" charset="0"/>
                <a:ea typeface="Alexandria Light" pitchFamily="0" charset="0"/>
                <a:cs typeface="Alexandria Light" pitchFamily="0" charset="0"/>
              </a:rPr>
              <a:t>03</a:t>
            </a:r>
            <a:endParaRPr lang="en-us" sz="1000" cap="none"/>
          </a:p>
        </p:txBody>
      </p:sp>
      <p:sp>
        <p:nvSpPr>
          <p:cNvPr id="20" name="Shape 18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yA8AAHkVAADCLAAAkRUAABAAAAAmAAAACAAAAP//////////"/>
              </a:ext>
            </a:extLst>
          </p:cNvSpPr>
          <p:nvPr/>
        </p:nvSpPr>
        <p:spPr>
          <a:xfrm>
            <a:off x="2565400" y="3490595"/>
            <a:ext cx="4710430" cy="15240"/>
          </a:xfrm>
          <a:prstGeom prst="rect">
            <a:avLst/>
          </a:prstGeom>
          <a:solidFill>
            <a:srgbClr val="1A2D7A"/>
          </a:solidFill>
          <a:ln>
            <a:noFill/>
          </a:ln>
          <a:effectLst/>
        </p:spPr>
      </p:sp>
      <p:sp>
        <p:nvSpPr>
          <p:cNvPr id="21" name="Text 19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8AABAWAAC5GgAAYxcAAAAgAAAmAAAACAAAAP//////////"/>
              </a:ext>
            </a:extLst>
          </p:cNvSpPr>
          <p:nvPr/>
        </p:nvSpPr>
        <p:spPr>
          <a:xfrm>
            <a:off x="2565400" y="3586480"/>
            <a:ext cx="1778635" cy="2152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650"/>
              </a:lnSpc>
              <a:buNone/>
              <a:defRPr b="1" cap="none"/>
            </a:pPr>
            <a:r>
              <a:rPr lang="en-us" sz="135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Sink OpenTelemetry</a:t>
            </a:r>
            <a:endParaRPr lang="en-us" sz="1350" cap="none"/>
          </a:p>
        </p:txBody>
      </p:sp>
      <p:sp>
        <p:nvSpPr>
          <p:cNvPr id="22" name="Text 20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8AAK0XAADCLAAAvhkAABAAAAAmAAAACAAAAP//////////"/>
              </a:ext>
            </a:extLst>
          </p:cNvSpPr>
          <p:nvPr/>
        </p:nvSpPr>
        <p:spPr>
          <a:xfrm>
            <a:off x="2565400" y="3848735"/>
            <a:ext cx="4710430" cy="3359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Configurez le sink OTel pour exporter vers le Collector ou un backend compatible</a:t>
            </a:r>
            <a:endParaRPr lang="en-us" sz="1000" cap="none"/>
          </a:p>
        </p:txBody>
      </p:sp>
      <p:sp>
        <p:nvSpPr>
          <p:cNvPr id="23" name="Text 21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i0AADMUAAAMLgAANRUAABAgAAAmAAAACAAAAP//////////"/>
              </a:ext>
            </a:extLst>
          </p:cNvSpPr>
          <p:nvPr/>
        </p:nvSpPr>
        <p:spPr>
          <a:xfrm>
            <a:off x="7354570" y="3283585"/>
            <a:ext cx="130810" cy="1638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Alexandria Light" pitchFamily="0" charset="0"/>
                <a:ea typeface="Alexandria Light" pitchFamily="0" charset="0"/>
                <a:cs typeface="Alexandria Light" pitchFamily="0" charset="0"/>
              </a:rPr>
              <a:t>04</a:t>
            </a:r>
            <a:endParaRPr lang="en-us" sz="1000" cap="none"/>
          </a:p>
        </p:txBody>
      </p:sp>
      <p:sp>
        <p:nvSpPr>
          <p:cNvPr id="24" name="Shape 22"/>
          <p:cNvSpPr>
            <a:extLst>
              <a:ext uri="smNativeData">
                <pr:smNativeData xmlns:pr="smNativeData" xmlns="smNativeData" val="SMDATA_15_JsqeaRMAAAAlAAAAZAAAAA0AAAAAkAAAAEgAAACQAAAASAAAAAAAAAAAAAAAAAAAAAEAAABQAAAAAAAAAAAA4D8AAAAAAADgPwAAAAAAAOA/AAAAAAAA4D8AAAAAAADgPwAAAAAAAOA/AAAAAAAA4D8AAAAAAADgPwAAAAAAAOA/AAAAAAAA4D8CAAAAjAAAAAEAAAAAAAAAGi16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Gi16AP///wEAAAAAAAAAAAAAAAAAAAAAAAAAAAAAAAAAAAAAAAAAAAAAAAB/f38A5+bmA8zMzADAwP8Af39/AAAAAAAAAAAAAAAAAAAAAAAAAAAAIQAAABgAAAAUAAAAPi0AAHkVAAA4SgAAkRUAABAAAAAmAAAACAAAAP//////////"/>
              </a:ext>
            </a:extLst>
          </p:cNvSpPr>
          <p:nvPr/>
        </p:nvSpPr>
        <p:spPr>
          <a:xfrm>
            <a:off x="7354570" y="3490595"/>
            <a:ext cx="4710430" cy="15240"/>
          </a:xfrm>
          <a:prstGeom prst="rect">
            <a:avLst/>
          </a:prstGeom>
          <a:solidFill>
            <a:srgbClr val="1A2D7A"/>
          </a:solidFill>
          <a:ln>
            <a:noFill/>
          </a:ln>
          <a:effectLst/>
        </p:spPr>
      </p:sp>
      <p:sp>
        <p:nvSpPr>
          <p:cNvPr id="25" name="Text 23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i0AABAWAACoOAAAYxcAAAAgAAAmAAAACAAAAP//////////"/>
              </a:ext>
            </a:extLst>
          </p:cNvSpPr>
          <p:nvPr/>
        </p:nvSpPr>
        <p:spPr>
          <a:xfrm>
            <a:off x="7354570" y="3586480"/>
            <a:ext cx="1855470" cy="2152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650"/>
              </a:lnSpc>
              <a:buNone/>
              <a:defRPr b="1" cap="none"/>
            </a:pPr>
            <a:r>
              <a:rPr lang="en-us" sz="1350" cap="none">
                <a:solidFill>
                  <a:srgbClr val="3B3535"/>
                </a:solidFill>
                <a:latin typeface="Alexandria Semi Bold" pitchFamily="0" charset="0"/>
                <a:ea typeface="Alexandria Semi Bold" pitchFamily="0" charset="0"/>
                <a:cs typeface="Alexandria Semi Bold" pitchFamily="0" charset="0"/>
              </a:rPr>
              <a:t>Corrélation complète</a:t>
            </a:r>
            <a:endParaRPr lang="en-us" sz="1350" cap="none"/>
          </a:p>
        </p:txBody>
      </p:sp>
      <p:sp>
        <p:nvSpPr>
          <p:cNvPr id="26" name="Text 24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Pi0AAK0XAAA4SgAAtRgAABAgAAAmAAAACAAAAP//////////"/>
              </a:ext>
            </a:extLst>
          </p:cNvSpPr>
          <p:nvPr/>
        </p:nvSpPr>
        <p:spPr>
          <a:xfrm>
            <a:off x="7354570" y="3848735"/>
            <a:ext cx="4710430" cy="1676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Centralisez les données et corrélés automatiquement logs et traces</a:t>
            </a:r>
            <a:endParaRPr lang="en-us" sz="1000" cap="none"/>
          </a:p>
        </p:txBody>
      </p:sp>
      <p:sp>
        <p:nvSpPr>
          <p:cNvPr id="27" name="Text 25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8AAOQaAAA4SgAA7BsAABAgAAAmAAAACAAAAP//////////"/>
              </a:ext>
            </a:extLst>
          </p:cNvSpPr>
          <p:nvPr/>
        </p:nvSpPr>
        <p:spPr>
          <a:xfrm>
            <a:off x="2565400" y="4371340"/>
            <a:ext cx="9499600" cy="1676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b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Configuration minimale Serilog + OpenTelemetry :</a:t>
            </a:r>
            <a:endParaRPr lang="en-us" sz="1000" cap="none"/>
          </a:p>
        </p:txBody>
      </p:sp>
      <p:sp>
        <p:nvSpPr>
          <p:cNvPr id="28" name="Shape 26"/>
          <p:cNvSpPr>
            <a:extLst>
              <a:ext uri="smNativeData">
                <pr:smNativeData xmlns:pr="smNativeData" xmlns="smNativeData" val="SMDATA_15_JsqeaRMAAAAlAAAAZQAAAA0AAAAAkAAAAEgAAACQAAAASAAAAAAAAAAAAAAAAAAAAAEAAABQAAAADyibcoV3qT8AAAAAAADwvwAAAAAAAOA/AAAAAAAA4D8AAAAAAADgPwAAAAAAAOA/AAAAAAAA4D8AAAAAAADgPwAAAAAAAOA/AAAAAAAA4D8CAAAAjAAAAAEAAAAAAAAA8u3t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u3tAP///wEAAAAAAAAAAAAAAAAAAAAAAAAAAAAAAAAAAAAAAAAAAAAAAAB/f38A5+bmA8zMzADAwP8Af39/AAAAAAAAAAAAAAAAAAAAAAAAAAAAIQAAABgAAAAUAAAAyA8AAHgcAAA4SgAADyoAABAAAAAmAAAACAAAAP//////////"/>
              </a:ext>
            </a:extLst>
          </p:cNvSpPr>
          <p:nvPr/>
        </p:nvSpPr>
        <p:spPr>
          <a:xfrm>
            <a:off x="2565400" y="4627880"/>
            <a:ext cx="9499600" cy="2209165"/>
          </a:xfrm>
          <a:prstGeom prst="roundRect">
            <a:avLst>
              <a:gd name="adj" fmla="val 2487"/>
            </a:avLst>
          </a:prstGeom>
          <a:solidFill>
            <a:srgbClr val="F2EDED"/>
          </a:solidFill>
          <a:ln>
            <a:noFill/>
          </a:ln>
          <a:effectLst/>
        </p:spPr>
      </p:sp>
      <p:sp>
        <p:nvSpPr>
          <p:cNvPr id="29" name="Shape 27"/>
          <p:cNvSpPr>
            <a:extLst>
              <a:ext uri="smNativeData">
                <pr:smNativeData xmlns:pr="smNativeData" xmlns="smNativeData" val="SMDATA_15_JsqeaRMAAAAlAAAAZQAAAA0AAAAAkAAAAEgAAACQAAAASAAAAAAAAAAAAAAAAAAAAAEAAABQAAAAATW1bK0vkj8AAAAAAADwvwAAAAAAAOA/AAAAAAAA4D8AAAAAAADgPwAAAAAAAOA/AAAAAAAA4D8AAAAAAADgPwAAAAAAAOA/AAAAAAAA4D8CAAAAjAAAAAEAAAAAAAAA8u3t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8u3tAP///wEAAAAAAAAAAAAAAAAAAAAAAAAAAAAAAAAAAAAAAAAAAAAAAAB/f38A5+bmA8zMzADAwP8Af39/AAAAAAAAAAAAAAAAAAAAAAAAAAAAIQAAABgAAAAUAAAAvg8AAHgcAABCSgAADyoAABAAAAAmAAAACAAAAP//////////"/>
              </a:ext>
            </a:extLst>
          </p:cNvSpPr>
          <p:nvPr/>
        </p:nvSpPr>
        <p:spPr>
          <a:xfrm>
            <a:off x="2559050" y="4627880"/>
            <a:ext cx="9512300" cy="2209165"/>
          </a:xfrm>
          <a:prstGeom prst="roundRect">
            <a:avLst>
              <a:gd name="adj" fmla="val 888"/>
            </a:avLst>
          </a:prstGeom>
          <a:solidFill>
            <a:srgbClr val="F2EDED"/>
          </a:solidFill>
          <a:ln>
            <a:noFill/>
          </a:ln>
          <a:effectLst/>
        </p:spPr>
      </p:sp>
      <p:sp>
        <p:nvSpPr>
          <p:cNvPr id="30" name="Text 28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ixAAABIdAAB0SQAAdSkAABAAAAAmAAAACAAAAP//////////"/>
              </a:ext>
            </a:extLst>
          </p:cNvSpPr>
          <p:nvPr/>
        </p:nvSpPr>
        <p:spPr>
          <a:xfrm>
            <a:off x="2689225" y="4725670"/>
            <a:ext cx="9251315" cy="20135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Log.Logger = new LoggerConfiguration()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.Enrich.WithProperty("ServiceName", "MyApp")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.WriteTo.OpenTelemetry(opts =&gt;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{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opts.Endpoint = "http://localhost:4317";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opts.Protocol = OtlpProtocol.Grpc;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opts.ResourceAttributes = new Dictionary&lt;string, object&gt;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{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    ["service.name"] = "my-dotnet-app"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    };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})</a:t>
            </a:r>
            <a:endParaRPr lang="en-us" sz="1000" cap="none"/>
          </a:p>
          <a:p>
            <a:pPr marL="0" indent="0" algn="l">
              <a:lnSpc>
                <a:spcPts val="1300"/>
              </a:lnSpc>
              <a:buNone/>
            </a:pPr>
            <a:r>
              <a:rPr lang="en-us" sz="1000" cap="none">
                <a:solidFill>
                  <a:srgbClr val="3B3535"/>
                </a:solidFill>
                <a:latin typeface="Consolas Light" pitchFamily="0" charset="0"/>
                <a:ea typeface="Consolas Light" pitchFamily="0" charset="0"/>
                <a:cs typeface="Consolas Light" pitchFamily="0" charset="0"/>
              </a:rPr>
              <a:t>    .CreateLogger();</a:t>
            </a:r>
            <a:endParaRPr lang="en-us" sz="1000" cap="none"/>
          </a:p>
        </p:txBody>
      </p:sp>
      <p:sp>
        <p:nvSpPr>
          <p:cNvPr id="31" name="Text 29"/>
          <p:cNvSpPr>
            <a:extLst>
              <a:ext uri="smNativeData">
                <pr:smNativeData xmlns:pr="smNativeData" xmlns="smNativeData" val="SMDATA_15_JsqeaRMAAAAlAAAAZAAAAA0AAAAAAAAAAAAAAAAAAAAAAAAAAAAAAAAAAAAAAAAAAAEAAABQAAAAAAAAAAAA4D8AAAAAAADgPwAAAAAAAOA/AAAAAAAA4D8AAAAAAADgPwAAAAAAAOA/AAAAAAAA4D8AAAAAAADgPwAAAAAAAOA/AAAAAAAA4D8CAAAAjAAAAAAAAAAAAAAARHLE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IC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RHLEBf///wEAAAAAAAAAAAAAAAAAAAAAAAAAAAAAAAAAAAAAAAAAAAAAAAB/f38A5+bmA8zMzADAwP8Af39/AAAAAAAAAAAAAAAAAAAAAAAAAAAAIQAAABgAAAAUAAAAyA8AAJsqAAA4SgAAoysAABAgAAAmAAAACAAAAP//////////"/>
              </a:ext>
            </a:extLst>
          </p:cNvSpPr>
          <p:nvPr/>
        </p:nvSpPr>
        <p:spPr>
          <a:xfrm>
            <a:off x="2565400" y="6925945"/>
            <a:ext cx="9499600" cy="1676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spcCol="21590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b="1" cap="none">
                <a:solidFill>
                  <a:srgbClr val="E04F00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Bénéfice clé :</a:t>
            </a:r>
            <a:r>
              <a:rPr lang="en-us" sz="1000" b="1" cap="none">
                <a:solidFill>
                  <a:srgbClr val="3B3535"/>
                </a:solidFill>
                <a:latin typeface="Sora Light" pitchFamily="0" charset="0"/>
                <a:ea typeface="Sora Light" pitchFamily="0" charset="0"/>
                <a:cs typeface="Sora Light" pitchFamily="0" charset="0"/>
              </a:rPr>
              <a:t> une observabilité complète avec corrélation native entre logs, traces et métriques — le tout en quelques lignes de configuration.</a:t>
            </a:r>
            <a:endParaRPr lang="en-us" sz="1000" b="1" cap="none">
              <a:latin typeface="Sora Light" pitchFamily="0" charset="0"/>
              <a:ea typeface="Sora Light" pitchFamily="0" charset="0"/>
              <a:cs typeface="Sora Light" pitchFamily="0" charset="0"/>
            </a:endParaRPr>
          </a:p>
        </p:txBody>
      </p:sp>
      <p:sp>
        <p:nvSpPr>
          <p:cNvPr id="32" name="Rectangle1"/>
          <p:cNvSpPr>
            <a:extLst>
              <a:ext uri="smNativeData">
                <pr:smNativeData xmlns:pr="smNativeData" xmlns="smNativeData" val="SMDATA_15_JsqeaRMAAAAlAAAAZAAAAA8BAAAAkAAAAEgAAACQAAAASAAAAAAAAAAA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BAAAAAAAAAP///wg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P///wF/f38A5+bmA8zMzADAwP8Af39/AAAAAAAAAAAAAAAAAAAAAAAAAAAAIQAAABgAAAAUAAAAAAAAACsvAAAAWgAAoDIAAAAAAAAmAAAACAAAAP//////////"/>
              </a:ext>
            </a:extLst>
          </p:cNvSpPr>
          <p:nvPr/>
        </p:nvSpPr>
        <p:spPr>
          <a:xfrm>
            <a:off x="0" y="7667625"/>
            <a:ext cx="14630400" cy="561975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bg1"/>
            </a:solidFill>
            <a:prstDash val="solid"/>
            <a:headEnd type="none"/>
            <a:tailEnd type="none"/>
          </a:ln>
          <a:effectLst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4472C4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5B9BD5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Presentation">
    <a:dk1>
      <a:srgbClr val="000000"/>
    </a:dk1>
    <a:lt1>
      <a:srgbClr val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Presentation">
    <a:dk1>
      <a:srgbClr val="000000"/>
    </a:dk1>
    <a:lt1>
      <a:srgbClr val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Presentation">
    <a:dk1>
      <a:srgbClr val="000000"/>
    </a:dk1>
    <a:lt1>
      <a:srgbClr val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Presentation">
    <a:dk1>
      <a:srgbClr val="000000"/>
    </a:dk1>
    <a:lt1>
      <a:srgbClr val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Hishin</cp:lastModifiedBy>
  <cp:revision>0</cp:revision>
  <dcterms:created xsi:type="dcterms:W3CDTF">2026-02-25T09:56:53Z</dcterms:created>
  <dcterms:modified xsi:type="dcterms:W3CDTF">2026-02-25T10:08:38Z</dcterms:modified>
</cp:coreProperties>
</file>